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80" r:id="rId3"/>
    <p:sldId id="281" r:id="rId4"/>
    <p:sldId id="282" r:id="rId5"/>
    <p:sldId id="292" r:id="rId6"/>
    <p:sldId id="290" r:id="rId7"/>
    <p:sldId id="302" r:id="rId8"/>
    <p:sldId id="307" r:id="rId9"/>
    <p:sldId id="306" r:id="rId10"/>
    <p:sldId id="283" r:id="rId11"/>
    <p:sldId id="291" r:id="rId12"/>
    <p:sldId id="284" r:id="rId13"/>
    <p:sldId id="295" r:id="rId14"/>
    <p:sldId id="296" r:id="rId15"/>
    <p:sldId id="303" r:id="rId16"/>
    <p:sldId id="300" r:id="rId17"/>
    <p:sldId id="299" r:id="rId18"/>
    <p:sldId id="298" r:id="rId19"/>
    <p:sldId id="304" r:id="rId20"/>
    <p:sldId id="301" r:id="rId21"/>
    <p:sldId id="305" r:id="rId2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userDrawn="1">
          <p15:clr>
            <a:srgbClr val="A4A3A4"/>
          </p15:clr>
        </p15:guide>
        <p15:guide id="4" orient="horz" pos="4320" userDrawn="1">
          <p15:clr>
            <a:srgbClr val="A4A3A4"/>
          </p15:clr>
        </p15:guide>
        <p15:guide id="5" pos="7" userDrawn="1">
          <p15:clr>
            <a:srgbClr val="A4A3A4"/>
          </p15:clr>
        </p15:guide>
        <p15:guide id="6" pos="767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6F8FC"/>
    <a:srgbClr val="CC0000"/>
    <a:srgbClr val="303255"/>
    <a:srgbClr val="666666"/>
    <a:srgbClr val="D02030"/>
    <a:srgbClr val="D01D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3826F4-D352-4B53-8E09-DCF8911E4D34}" v="8" dt="2021-06-16T16:01:06.1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12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684" y="36"/>
      </p:cViewPr>
      <p:guideLst>
        <p:guide orient="horz" pos="2160"/>
        <p:guide pos="3840"/>
        <p:guide orient="horz"/>
        <p:guide orient="horz" pos="4320"/>
        <p:guide pos="7"/>
        <p:guide pos="7673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2B6538-8A9E-4F9C-B911-161CBD90DEE7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C18C1C-0D24-4E71-B6B6-B26C9E5DBD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243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Ajustar a animação. Tem animação sem efeito / atrasado - CORRIGIDO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32B3-B40A-4F4C-AD7D-4420055DB9B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8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EB1890-7226-4F7F-9B96-D2BC7EB084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D1A6DA8-DD84-46DF-92C9-148D66BCF7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4C727B0-0CEF-4798-89E5-16A910AB3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50650-60C5-4BBC-B3F1-7F852DBE269F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B5C7583-8BFA-4656-8E3C-82812AAC6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70CA7D9-8C60-42FF-8D61-7E3788E37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76CE-644F-45D5-9498-549FDE9823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32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779B78-75F4-40E5-B8A6-C2C1A8E8B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FAC50A3-054F-4EFE-9D29-F8788ED64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A86C628-2384-4CEF-B954-B429D2B97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50650-60C5-4BBC-B3F1-7F852DBE269F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CD3EF7C-6BE8-4A4D-9941-73E2CFA4B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7422802-EEA9-4DB4-9E2F-EA56CF0A8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76CE-644F-45D5-9498-549FDE9823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88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B5AB6C-9E62-47EA-AC11-759831702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55FCE46-C9EF-4042-9390-9594E919D7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F336423-7534-470E-8278-1BC766AEB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50650-60C5-4BBC-B3F1-7F852DBE269F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5576C3A-8B13-4421-95E4-CC851BA66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D2E875C-57C7-4257-8DB2-0DD18CBD4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76CE-644F-45D5-9498-549FDE9823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607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7D62CA-51E3-40A4-BE4A-010FAEAF9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1248D57-1BD9-49F9-BAC9-C3EBCD3640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A4E8D41-E09C-4DA9-804D-46620D9665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A00E5E3-3928-4BA0-B325-065DD5250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50650-60C5-4BBC-B3F1-7F852DBE269F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0131C5D-CD34-4063-BB48-2B2041B14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3DA0960-5490-409D-B607-E920351DC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76CE-644F-45D5-9498-549FDE9823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8872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46A5DD-2FB6-4254-81ED-1D1D6C104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7F37335-2301-43CA-8722-FAB52750B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08B3E88C-8559-4742-9B6E-2C570EB61E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2E0E264-EA94-49EE-A3D2-2C9BA593E3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88D6F6E3-ACBC-43EA-8FCD-40FD4D051F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426F695C-48DE-4D4C-89ED-99D99CF68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50650-60C5-4BBC-B3F1-7F852DBE269F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E105605A-304B-45D5-85CB-C711AC959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AC470ED-AD99-45B2-935A-88C16DA9A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76CE-644F-45D5-9498-549FDE9823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0505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3CFECF-32C9-4394-8985-11CB37B1C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DDA2AC3-EC1B-4449-8E0A-85B10E1DE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50650-60C5-4BBC-B3F1-7F852DBE269F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235E134-DDE6-466D-B7AF-8C1D4A520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5FDEBECE-64BB-4B6E-8ACE-FB015AC7A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76CE-644F-45D5-9498-549FDE9823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7681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B78B6F1A-7F6B-4829-9342-EF0800042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50650-60C5-4BBC-B3F1-7F852DBE269F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28F8CE3-DC33-4210-B9FC-A2AB8E92D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3DD2120-F3F4-4EAF-8277-8077CBA15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76CE-644F-45D5-9498-549FDE9823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6666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F9E377-8F41-4F12-ACF3-2573205C0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3D70F2D-75BC-47B4-A054-1A6387E014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3A9C516A-37A2-4A65-BD5F-C8920D318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7034034-CD3B-4CCE-97B4-930C7A0E4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50650-60C5-4BBC-B3F1-7F852DBE269F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DA06A24-7B46-4D22-8935-3D9F96F53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F8D3373-E873-43AF-9999-F7BE10317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76CE-644F-45D5-9498-549FDE9823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3760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D870DE-A12D-475B-9F90-C4B3347D9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14E2911F-9CF0-437E-BD23-A5935D87A1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84F7F87-7005-4BC0-807C-D6C4D3CDAB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954E276-95F7-4687-9ADC-16CDEBE3B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50650-60C5-4BBC-B3F1-7F852DBE269F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BE90EF2-F3F2-40E8-8816-F27D5AF2F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FF41384-3656-44D7-B4C1-F7588753F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76CE-644F-45D5-9498-549FDE9823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4747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4EE154-D1B3-4AB7-A39E-58A27564A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8E62DB71-144D-4060-8422-FC9F9A711D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2E09B70-66D2-440A-989B-95E0C9945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50650-60C5-4BBC-B3F1-7F852DBE269F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CE12CCE-CBC4-4091-AACE-2CE739CF9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60BB8A9-3A5A-47D5-B2A4-AD7F8FC8D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76CE-644F-45D5-9498-549FDE9823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3022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F7921B2-69CD-4332-8602-5B8DEDF5F2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6A60D3D-3321-4D8A-96B6-F39234ABFA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6785308-7AFD-40AD-A815-C3E72A4BD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50650-60C5-4BBC-B3F1-7F852DBE269F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B5D7A7F-1F14-4477-A277-845D69B57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6F2A0A5-22AC-4757-9949-A3402E9BE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76CE-644F-45D5-9498-549FDE9823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3886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553D3E2F-1B3C-4B44-A069-117F75B9B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526520C-43B1-47A6-874C-C978BC832E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4D2E9D3-7632-4236-80DE-3F60AD613E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50650-60C5-4BBC-B3F1-7F852DBE269F}" type="datetimeFigureOut">
              <a:rPr lang="pt-BR" smtClean="0"/>
              <a:t>28/07/2021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6C39402-84B1-4D78-AB2B-4180F4643D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2F34FA2-19DC-4166-8918-9492A779E3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776CE-644F-45D5-9498-549FDE9823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824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microsoft.com/office/2007/relationships/hdphoto" Target="../media/hdphoto2.wdp"/><Relationship Id="rId18" Type="http://schemas.openxmlformats.org/officeDocument/2006/relationships/image" Target="../media/image12.png"/><Relationship Id="rId3" Type="http://schemas.openxmlformats.org/officeDocument/2006/relationships/slideLayout" Target="../slideLayouts/slideLayout1.xml"/><Relationship Id="rId21" Type="http://schemas.openxmlformats.org/officeDocument/2006/relationships/image" Target="../media/image14.png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17" Type="http://schemas.openxmlformats.org/officeDocument/2006/relationships/image" Target="../media/image11.png"/><Relationship Id="rId25" Type="http://schemas.openxmlformats.org/officeDocument/2006/relationships/image" Target="../media/image16.png"/><Relationship Id="rId2" Type="http://schemas.openxmlformats.org/officeDocument/2006/relationships/video" Target="../media/media1.mp4"/><Relationship Id="rId16" Type="http://schemas.openxmlformats.org/officeDocument/2006/relationships/image" Target="../media/image10.png"/><Relationship Id="rId20" Type="http://schemas.openxmlformats.org/officeDocument/2006/relationships/image" Target="../media/image14.svg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11" Type="http://schemas.microsoft.com/office/2007/relationships/hdphoto" Target="../media/hdphoto1.wdp"/><Relationship Id="rId24" Type="http://schemas.openxmlformats.org/officeDocument/2006/relationships/image" Target="../media/image18.svg"/><Relationship Id="rId5" Type="http://schemas.openxmlformats.org/officeDocument/2006/relationships/image" Target="../media/image2.png"/><Relationship Id="rId15" Type="http://schemas.microsoft.com/office/2007/relationships/hdphoto" Target="../media/hdphoto3.wdp"/><Relationship Id="rId23" Type="http://schemas.openxmlformats.org/officeDocument/2006/relationships/image" Target="../media/image15.png"/><Relationship Id="rId10" Type="http://schemas.openxmlformats.org/officeDocument/2006/relationships/image" Target="../media/image7.png"/><Relationship Id="rId19" Type="http://schemas.openxmlformats.org/officeDocument/2006/relationships/image" Target="../media/image13.png"/><Relationship Id="rId4" Type="http://schemas.openxmlformats.org/officeDocument/2006/relationships/image" Target="../media/image1.png"/><Relationship Id="rId9" Type="http://schemas.openxmlformats.org/officeDocument/2006/relationships/image" Target="../media/image6.gif"/><Relationship Id="rId14" Type="http://schemas.openxmlformats.org/officeDocument/2006/relationships/image" Target="../media/image9.png"/><Relationship Id="rId22" Type="http://schemas.openxmlformats.org/officeDocument/2006/relationships/image" Target="../media/image16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microsoft.com/office/2007/relationships/hdphoto" Target="../media/hdphoto4.wdp"/><Relationship Id="rId7" Type="http://schemas.openxmlformats.org/officeDocument/2006/relationships/image" Target="../media/image23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7.svg"/><Relationship Id="rId5" Type="http://schemas.openxmlformats.org/officeDocument/2006/relationships/image" Target="../media/image21.svg"/><Relationship Id="rId10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openxmlformats.org/officeDocument/2006/relationships/image" Target="../media/image25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microsoft.com/office/2007/relationships/hdphoto" Target="../media/hdphoto4.wdp"/><Relationship Id="rId7" Type="http://schemas.openxmlformats.org/officeDocument/2006/relationships/image" Target="../media/image31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9.svg"/><Relationship Id="rId10" Type="http://schemas.openxmlformats.org/officeDocument/2006/relationships/image" Target="../media/image27.svg"/><Relationship Id="rId4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53.svg"/><Relationship Id="rId7" Type="http://schemas.openxmlformats.org/officeDocument/2006/relationships/image" Target="../media/image14.svg"/><Relationship Id="rId12" Type="http://schemas.openxmlformats.org/officeDocument/2006/relationships/image" Target="../media/image30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16.svg"/><Relationship Id="rId5" Type="http://schemas.openxmlformats.org/officeDocument/2006/relationships/image" Target="../media/image26.jpeg"/><Relationship Id="rId10" Type="http://schemas.openxmlformats.org/officeDocument/2006/relationships/image" Target="../media/image29.png"/><Relationship Id="rId4" Type="http://schemas.openxmlformats.org/officeDocument/2006/relationships/image" Target="../media/image25.jpeg"/><Relationship Id="rId9" Type="http://schemas.openxmlformats.org/officeDocument/2006/relationships/image" Target="../media/image18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13" Type="http://schemas.openxmlformats.org/officeDocument/2006/relationships/image" Target="../media/image21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39.png"/><Relationship Id="rId5" Type="http://schemas.openxmlformats.org/officeDocument/2006/relationships/image" Target="../media/image34.png"/><Relationship Id="rId10" Type="http://schemas.openxmlformats.org/officeDocument/2006/relationships/image" Target="../media/image38.png"/><Relationship Id="rId4" Type="http://schemas.openxmlformats.org/officeDocument/2006/relationships/image" Target="../media/image33.png"/><Relationship Id="rId9" Type="http://schemas.openxmlformats.org/officeDocument/2006/relationships/image" Target="../media/image37.png"/><Relationship Id="rId14" Type="http://schemas.openxmlformats.org/officeDocument/2006/relationships/image" Target="../media/image27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27.svg"/><Relationship Id="rId3" Type="http://schemas.openxmlformats.org/officeDocument/2006/relationships/image" Target="../media/image42.png"/><Relationship Id="rId7" Type="http://schemas.openxmlformats.org/officeDocument/2006/relationships/image" Target="../media/image45.sv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svg"/><Relationship Id="rId10" Type="http://schemas.openxmlformats.org/officeDocument/2006/relationships/image" Target="../media/image21.png"/><Relationship Id="rId4" Type="http://schemas.openxmlformats.org/officeDocument/2006/relationships/image" Target="../media/image43.png"/><Relationship Id="rId9" Type="http://schemas.openxmlformats.org/officeDocument/2006/relationships/image" Target="../media/image47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svg"/><Relationship Id="rId5" Type="http://schemas.openxmlformats.org/officeDocument/2006/relationships/image" Target="../media/image47.png"/><Relationship Id="rId4" Type="http://schemas.openxmlformats.org/officeDocument/2006/relationships/image" Target="../media/image5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71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8.png"/><Relationship Id="rId4" Type="http://schemas.openxmlformats.org/officeDocument/2006/relationships/image" Target="../media/image53.sv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49.png"/><Relationship Id="rId7" Type="http://schemas.openxmlformats.org/officeDocument/2006/relationships/image" Target="../media/image52.png"/><Relationship Id="rId12" Type="http://schemas.microsoft.com/office/2007/relationships/hdphoto" Target="../media/hdphoto8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11" Type="http://schemas.openxmlformats.org/officeDocument/2006/relationships/image" Target="../media/image54.png"/><Relationship Id="rId5" Type="http://schemas.openxmlformats.org/officeDocument/2006/relationships/image" Target="../media/image50.jpeg"/><Relationship Id="rId10" Type="http://schemas.microsoft.com/office/2007/relationships/hdphoto" Target="../media/hdphoto7.wdp"/><Relationship Id="rId4" Type="http://schemas.microsoft.com/office/2007/relationships/hdphoto" Target="../media/hdphoto5.wdp"/><Relationship Id="rId9" Type="http://schemas.openxmlformats.org/officeDocument/2006/relationships/image" Target="../media/image5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6.png"/><Relationship Id="rId7" Type="http://schemas.openxmlformats.org/officeDocument/2006/relationships/image" Target="../media/image37.sv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11" Type="http://schemas.openxmlformats.org/officeDocument/2006/relationships/image" Target="../media/image27.svg"/><Relationship Id="rId5" Type="http://schemas.openxmlformats.org/officeDocument/2006/relationships/image" Target="../media/image35.svg"/><Relationship Id="rId10" Type="http://schemas.openxmlformats.org/officeDocument/2006/relationships/image" Target="../media/image21.png"/><Relationship Id="rId4" Type="http://schemas.openxmlformats.org/officeDocument/2006/relationships/image" Target="../media/image57.png"/><Relationship Id="rId9" Type="http://schemas.openxmlformats.org/officeDocument/2006/relationships/image" Target="../media/image39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27.sv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42.png"/><Relationship Id="rId4" Type="http://schemas.openxmlformats.org/officeDocument/2006/relationships/image" Target="../media/image51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3" Type="http://schemas.openxmlformats.org/officeDocument/2006/relationships/image" Target="../media/image62.png"/><Relationship Id="rId7" Type="http://schemas.openxmlformats.org/officeDocument/2006/relationships/image" Target="../media/image65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svg"/><Relationship Id="rId5" Type="http://schemas.openxmlformats.org/officeDocument/2006/relationships/image" Target="../media/image64.png"/><Relationship Id="rId10" Type="http://schemas.openxmlformats.org/officeDocument/2006/relationships/image" Target="../media/image27.svg"/><Relationship Id="rId4" Type="http://schemas.openxmlformats.org/officeDocument/2006/relationships/image" Target="../media/image63.png"/><Relationship Id="rId9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27.sv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microsoft.com/office/2007/relationships/hdphoto" Target="../media/hdphoto9.wdp"/><Relationship Id="rId7" Type="http://schemas.openxmlformats.org/officeDocument/2006/relationships/image" Target="../media/image79.svg"/><Relationship Id="rId12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11" Type="http://schemas.openxmlformats.org/officeDocument/2006/relationships/image" Target="../media/image27.svg"/><Relationship Id="rId5" Type="http://schemas.openxmlformats.org/officeDocument/2006/relationships/image" Target="../media/image77.svg"/><Relationship Id="rId10" Type="http://schemas.openxmlformats.org/officeDocument/2006/relationships/image" Target="../media/image21.png"/><Relationship Id="rId4" Type="http://schemas.openxmlformats.org/officeDocument/2006/relationships/image" Target="../media/image70.png"/><Relationship Id="rId9" Type="http://schemas.openxmlformats.org/officeDocument/2006/relationships/image" Target="../media/image7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microsoft.com/office/2007/relationships/hdphoto" Target="../media/hdphoto9.wdp"/><Relationship Id="rId7" Type="http://schemas.openxmlformats.org/officeDocument/2006/relationships/image" Target="../media/image86.sv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11" Type="http://schemas.openxmlformats.org/officeDocument/2006/relationships/image" Target="../media/image27.svg"/><Relationship Id="rId5" Type="http://schemas.openxmlformats.org/officeDocument/2006/relationships/image" Target="../media/image84.svg"/><Relationship Id="rId10" Type="http://schemas.openxmlformats.org/officeDocument/2006/relationships/image" Target="../media/image21.png"/><Relationship Id="rId4" Type="http://schemas.openxmlformats.org/officeDocument/2006/relationships/image" Target="../media/image75.png"/><Relationship Id="rId9" Type="http://schemas.openxmlformats.org/officeDocument/2006/relationships/image" Target="../media/image88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3" Type="http://schemas.openxmlformats.org/officeDocument/2006/relationships/image" Target="../media/image53.svg"/><Relationship Id="rId7" Type="http://schemas.openxmlformats.org/officeDocument/2006/relationships/image" Target="../media/image104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102.svg"/><Relationship Id="rId4" Type="http://schemas.openxmlformats.org/officeDocument/2006/relationships/image" Target="../media/image7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53.svg"/><Relationship Id="rId7" Type="http://schemas.openxmlformats.org/officeDocument/2006/relationships/image" Target="../media/image104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102.svg"/><Relationship Id="rId4" Type="http://schemas.openxmlformats.org/officeDocument/2006/relationships/image" Target="../media/image7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svg"/><Relationship Id="rId13" Type="http://schemas.openxmlformats.org/officeDocument/2006/relationships/image" Target="../media/image89.png"/><Relationship Id="rId3" Type="http://schemas.openxmlformats.org/officeDocument/2006/relationships/image" Target="../media/image83.jpeg"/><Relationship Id="rId7" Type="http://schemas.openxmlformats.org/officeDocument/2006/relationships/image" Target="../media/image86.png"/><Relationship Id="rId12" Type="http://schemas.openxmlformats.org/officeDocument/2006/relationships/image" Target="../media/image98.svg"/><Relationship Id="rId2" Type="http://schemas.openxmlformats.org/officeDocument/2006/relationships/image" Target="../media/image82.jpeg"/><Relationship Id="rId16" Type="http://schemas.openxmlformats.org/officeDocument/2006/relationships/image" Target="../media/image27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11" Type="http://schemas.openxmlformats.org/officeDocument/2006/relationships/image" Target="../media/image88.png"/><Relationship Id="rId5" Type="http://schemas.openxmlformats.org/officeDocument/2006/relationships/image" Target="../media/image85.jpeg"/><Relationship Id="rId15" Type="http://schemas.openxmlformats.org/officeDocument/2006/relationships/image" Target="../media/image21.png"/><Relationship Id="rId10" Type="http://schemas.openxmlformats.org/officeDocument/2006/relationships/image" Target="../media/image96.svg"/><Relationship Id="rId4" Type="http://schemas.openxmlformats.org/officeDocument/2006/relationships/image" Target="../media/image84.jpeg"/><Relationship Id="rId9" Type="http://schemas.openxmlformats.org/officeDocument/2006/relationships/image" Target="../media/image87.png"/><Relationship Id="rId14" Type="http://schemas.openxmlformats.org/officeDocument/2006/relationships/image" Target="../media/image100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18" Type="http://schemas.openxmlformats.org/officeDocument/2006/relationships/image" Target="../media/image94.png"/><Relationship Id="rId3" Type="http://schemas.openxmlformats.org/officeDocument/2006/relationships/slideLayout" Target="../slideLayouts/slideLayout1.xml"/><Relationship Id="rId21" Type="http://schemas.microsoft.com/office/2007/relationships/hdphoto" Target="../media/hdphoto11.wdp"/><Relationship Id="rId7" Type="http://schemas.openxmlformats.org/officeDocument/2006/relationships/image" Target="../media/image4.png"/><Relationship Id="rId12" Type="http://schemas.microsoft.com/office/2007/relationships/hdphoto" Target="../media/hdphoto2.wdp"/><Relationship Id="rId17" Type="http://schemas.openxmlformats.org/officeDocument/2006/relationships/image" Target="../media/image12.png"/><Relationship Id="rId25" Type="http://schemas.microsoft.com/office/2007/relationships/hdphoto" Target="../media/hdphoto13.wdp"/><Relationship Id="rId2" Type="http://schemas.openxmlformats.org/officeDocument/2006/relationships/video" Target="../media/media1.mp4"/><Relationship Id="rId16" Type="http://schemas.openxmlformats.org/officeDocument/2006/relationships/image" Target="../media/image11.png"/><Relationship Id="rId20" Type="http://schemas.openxmlformats.org/officeDocument/2006/relationships/image" Target="../media/image95.png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24" Type="http://schemas.openxmlformats.org/officeDocument/2006/relationships/image" Target="../media/image97.png"/><Relationship Id="rId5" Type="http://schemas.openxmlformats.org/officeDocument/2006/relationships/image" Target="../media/image2.png"/><Relationship Id="rId15" Type="http://schemas.openxmlformats.org/officeDocument/2006/relationships/image" Target="../media/image10.png"/><Relationship Id="rId23" Type="http://schemas.microsoft.com/office/2007/relationships/hdphoto" Target="../media/hdphoto12.wdp"/><Relationship Id="rId10" Type="http://schemas.microsoft.com/office/2007/relationships/hdphoto" Target="../media/hdphoto1.wdp"/><Relationship Id="rId19" Type="http://schemas.microsoft.com/office/2007/relationships/hdphoto" Target="../media/hdphoto10.wdp"/><Relationship Id="rId4" Type="http://schemas.openxmlformats.org/officeDocument/2006/relationships/image" Target="../media/image1.png"/><Relationship Id="rId9" Type="http://schemas.openxmlformats.org/officeDocument/2006/relationships/image" Target="../media/image7.png"/><Relationship Id="rId14" Type="http://schemas.microsoft.com/office/2007/relationships/hdphoto" Target="../media/hdphoto3.wdp"/><Relationship Id="rId22" Type="http://schemas.openxmlformats.org/officeDocument/2006/relationships/image" Target="../media/image9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A picture containing text, indoor, white&#10;&#10;Description automatically generated">
            <a:extLst>
              <a:ext uri="{FF2B5EF4-FFF2-40B4-BE49-F238E27FC236}">
                <a16:creationId xmlns:a16="http://schemas.microsoft.com/office/drawing/2014/main" id="{B67F412E-2DCA-4CAF-A571-8627DC754BB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4" name="m 75">
            <a:hlinkClick r:id="" action="ppaction://media"/>
            <a:extLst>
              <a:ext uri="{FF2B5EF4-FFF2-40B4-BE49-F238E27FC236}">
                <a16:creationId xmlns:a16="http://schemas.microsoft.com/office/drawing/2014/main" id="{859DD1C1-1860-4919-B3E3-FC78525F50E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>
            <a:grayscl/>
            <a:lum bright="-20000" contrast="20000"/>
          </a:blip>
          <a:srcRect l="38552" r="11447"/>
          <a:stretch/>
        </p:blipFill>
        <p:spPr>
          <a:xfrm>
            <a:off x="6095999" y="0"/>
            <a:ext cx="6096000" cy="6858000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CEBE58F1-663A-42E5-B003-0D6CBF44A8A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15691" y="515445"/>
            <a:ext cx="1060862" cy="583474"/>
          </a:xfrm>
          <a:prstGeom prst="rect">
            <a:avLst/>
          </a:prstGeom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842302A6-9300-4B38-9351-5AFA28AB547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15" y="6171554"/>
            <a:ext cx="1620828" cy="606862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57651479-83DF-4DD7-975D-E8BA32A72C57}"/>
              </a:ext>
            </a:extLst>
          </p:cNvPr>
          <p:cNvSpPr txBox="1">
            <a:spLocks/>
          </p:cNvSpPr>
          <p:nvPr/>
        </p:nvSpPr>
        <p:spPr bwMode="gray">
          <a:xfrm>
            <a:off x="638151" y="1857441"/>
            <a:ext cx="538847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u="none" strike="noStrike" kern="0" cap="none" spc="-100" normalizeH="0" noProof="0" dirty="0" smtClean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HOW TO SELL WEBINAR</a:t>
            </a:r>
            <a:endParaRPr kumimoji="0" lang="pt-BR" sz="2400" u="none" strike="noStrike" kern="0" cap="none" spc="-100" normalizeH="0" noProof="0" dirty="0">
              <a:ln>
                <a:noFill/>
              </a:ln>
              <a:solidFill>
                <a:srgbClr val="666666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DFCE4834-8B60-4C2A-8EC9-D83BEDF41843}"/>
              </a:ext>
            </a:extLst>
          </p:cNvPr>
          <p:cNvSpPr txBox="1">
            <a:spLocks/>
          </p:cNvSpPr>
          <p:nvPr/>
        </p:nvSpPr>
        <p:spPr bwMode="gray">
          <a:xfrm>
            <a:off x="564733" y="2262441"/>
            <a:ext cx="504440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6000" b="1" u="none" strike="noStrike" kern="0" cap="none" spc="-150" normalizeH="0" baseline="0" noProof="0" dirty="0">
                <a:ln>
                  <a:noFill/>
                </a:ln>
                <a:solidFill>
                  <a:srgbClr val="D0203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MAXIFY</a:t>
            </a:r>
            <a:r>
              <a:rPr kumimoji="0" lang="pt-BR" sz="6000" b="1" u="none" strike="noStrike" kern="0" cap="none" spc="-150" normalizeH="0" noProof="0" dirty="0">
                <a:ln>
                  <a:noFill/>
                </a:ln>
                <a:solidFill>
                  <a:srgbClr val="D0203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 GX</a:t>
            </a:r>
            <a:endParaRPr kumimoji="0" lang="pt-BR" sz="6000" b="1" u="none" strike="noStrike" kern="0" cap="none" spc="-150" normalizeH="0" baseline="0" noProof="0" dirty="0">
              <a:ln>
                <a:noFill/>
              </a:ln>
              <a:solidFill>
                <a:srgbClr val="D02030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F61EC994-D060-46F1-9F50-B33BA9E4372D}"/>
              </a:ext>
            </a:extLst>
          </p:cNvPr>
          <p:cNvSpPr txBox="1">
            <a:spLocks/>
          </p:cNvSpPr>
          <p:nvPr/>
        </p:nvSpPr>
        <p:spPr bwMode="gray">
          <a:xfrm>
            <a:off x="610216" y="3140189"/>
            <a:ext cx="4993795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200" b="1" kern="0" spc="600" dirty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 TECNOLOGIA MEGA TANK</a:t>
            </a:r>
          </a:p>
        </p:txBody>
      </p:sp>
      <p:grpSp>
        <p:nvGrpSpPr>
          <p:cNvPr id="30" name="Agrupar 29">
            <a:extLst>
              <a:ext uri="{FF2B5EF4-FFF2-40B4-BE49-F238E27FC236}">
                <a16:creationId xmlns:a16="http://schemas.microsoft.com/office/drawing/2014/main" id="{D3281105-F85C-4AA6-8D32-3B2AA5ED6C87}"/>
              </a:ext>
            </a:extLst>
          </p:cNvPr>
          <p:cNvGrpSpPr/>
          <p:nvPr/>
        </p:nvGrpSpPr>
        <p:grpSpPr>
          <a:xfrm>
            <a:off x="-179614" y="627629"/>
            <a:ext cx="9080420" cy="179553"/>
            <a:chOff x="-5958439" y="736011"/>
            <a:chExt cx="9080420" cy="179553"/>
          </a:xfrm>
        </p:grpSpPr>
        <p:sp>
          <p:nvSpPr>
            <p:cNvPr id="19" name="Subtitle 2">
              <a:extLst>
                <a:ext uri="{FF2B5EF4-FFF2-40B4-BE49-F238E27FC236}">
                  <a16:creationId xmlns:a16="http://schemas.microsoft.com/office/drawing/2014/main" id="{CB3EC657-B7C5-4560-B8CD-B163F31E7BA9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773121" y="736011"/>
              <a:ext cx="2179749" cy="169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marL="0" indent="0" algn="ctr" rtl="0" eaLnBrk="1" fontAlgn="base" hangingPunct="1">
                <a:spcBef>
                  <a:spcPct val="30000"/>
                </a:spcBef>
                <a:spcAft>
                  <a:spcPct val="10000"/>
                </a:spcAft>
                <a:buClrTx/>
                <a:buFont typeface="Arial" panose="020B0604020202020204" pitchFamily="34" charset="0"/>
                <a:buNone/>
                <a:defRPr lang="en-US" sz="2000" b="1" dirty="0">
                  <a:solidFill>
                    <a:schemeClr val="tx1"/>
                  </a:solidFill>
                  <a:latin typeface="Optic Sans 201 Book" pitchFamily="2" charset="77"/>
                  <a:ea typeface="Optic Sans 201 Book" pitchFamily="2" charset="77"/>
                  <a:cs typeface="Optic Sans 201 Book" pitchFamily="2" charset="77"/>
                </a:defRPr>
              </a:lvl1pPr>
              <a:lvl2pPr marL="412549" indent="-285750" algn="l" rtl="0" eaLnBrk="1" fontAlgn="base" hangingPunct="1">
                <a:spcBef>
                  <a:spcPts val="243"/>
                </a:spcBef>
                <a:spcAft>
                  <a:spcPct val="10000"/>
                </a:spcAft>
                <a:buClrTx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46491" indent="-285750" algn="l" rtl="0" eaLnBrk="1" fontAlgn="base" hangingPunct="1">
                <a:spcBef>
                  <a:spcPct val="30000"/>
                </a:spcBef>
                <a:spcAft>
                  <a:spcPct val="10000"/>
                </a:spcAft>
                <a:buClrTx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558989" indent="-171450" algn="l" rtl="0" eaLnBrk="1" fontAlgn="base" hangingPunct="1">
                <a:spcBef>
                  <a:spcPct val="30000"/>
                </a:spcBef>
                <a:spcAft>
                  <a:spcPct val="10000"/>
                </a:spcAft>
                <a:buClrTx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684002" indent="-171450" algn="l" rtl="0" eaLnBrk="1" fontAlgn="base" hangingPunct="1">
                <a:spcBef>
                  <a:spcPct val="30000"/>
                </a:spcBef>
                <a:spcAft>
                  <a:spcPct val="10000"/>
                </a:spcAft>
                <a:buClrTx/>
                <a:buFont typeface="Arial" panose="020B0604020202020204" pitchFamily="34" charset="0"/>
                <a:buChar char="•"/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27792" indent="-97332" algn="l" rtl="0" eaLnBrk="1" fontAlgn="base" hangingPunct="1">
                <a:spcBef>
                  <a:spcPct val="30000"/>
                </a:spcBef>
                <a:spcAft>
                  <a:spcPct val="10000"/>
                </a:spcAft>
                <a:buClr>
                  <a:schemeClr val="tx1"/>
                </a:buClr>
                <a:buFont typeface="Times" pitchFamily="26" charset="0"/>
                <a:buChar char="•"/>
                <a:defRPr sz="675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384961" indent="-97332" algn="l" rtl="0" eaLnBrk="1" fontAlgn="base" hangingPunct="1">
                <a:spcBef>
                  <a:spcPct val="30000"/>
                </a:spcBef>
                <a:spcAft>
                  <a:spcPct val="10000"/>
                </a:spcAft>
                <a:buClr>
                  <a:schemeClr val="tx1"/>
                </a:buClr>
                <a:buFont typeface="Times" pitchFamily="26" charset="0"/>
                <a:buChar char="•"/>
                <a:defRPr sz="675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642129" indent="-97332" algn="l" rtl="0" eaLnBrk="1" fontAlgn="base" hangingPunct="1">
                <a:spcBef>
                  <a:spcPct val="30000"/>
                </a:spcBef>
                <a:spcAft>
                  <a:spcPct val="10000"/>
                </a:spcAft>
                <a:buClr>
                  <a:schemeClr val="tx1"/>
                </a:buClr>
                <a:buFont typeface="Times" pitchFamily="26" charset="0"/>
                <a:buChar char="•"/>
                <a:defRPr sz="675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1899298" indent="-97332" algn="l" rtl="0" eaLnBrk="1" fontAlgn="base" hangingPunct="1">
                <a:spcBef>
                  <a:spcPct val="30000"/>
                </a:spcBef>
                <a:spcAft>
                  <a:spcPct val="10000"/>
                </a:spcAft>
                <a:buClr>
                  <a:schemeClr val="tx1"/>
                </a:buClr>
                <a:buFont typeface="Times" pitchFamily="26" charset="0"/>
                <a:buChar char="•"/>
                <a:defRPr sz="675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ct val="1000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US" sz="1100" b="0" u="none" strike="noStrike" kern="0" cap="none" spc="400" normalizeH="0" noProof="0" dirty="0">
                  <a:ln>
                    <a:noFill/>
                  </a:ln>
                  <a:solidFill>
                    <a:srgbClr val="D0203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MULTIFUNCIONAIS</a:t>
              </a:r>
            </a:p>
          </p:txBody>
        </p:sp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58BC6C2C-5525-40C2-8694-33DE58970CAF}"/>
                </a:ext>
              </a:extLst>
            </p:cNvPr>
            <p:cNvCxnSpPr>
              <a:cxnSpLocks/>
            </p:cNvCxnSpPr>
            <p:nvPr/>
          </p:nvCxnSpPr>
          <p:spPr>
            <a:xfrm>
              <a:off x="-5958439" y="915564"/>
              <a:ext cx="9080420" cy="0"/>
            </a:xfrm>
            <a:prstGeom prst="line">
              <a:avLst/>
            </a:prstGeom>
            <a:ln w="12700" cap="rnd">
              <a:solidFill>
                <a:srgbClr val="D0203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Imagem 7">
            <a:extLst>
              <a:ext uri="{FF2B5EF4-FFF2-40B4-BE49-F238E27FC236}">
                <a16:creationId xmlns:a16="http://schemas.microsoft.com/office/drawing/2014/main" id="{E3B0D34C-D615-4036-8B27-BD5BF09A357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70460" y="1560248"/>
            <a:ext cx="6863608" cy="6863608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33E84B8F-3DC4-484E-BB43-CC4CDE0480C0}"/>
              </a:ext>
            </a:extLst>
          </p:cNvPr>
          <p:cNvSpPr>
            <a:spLocks noChangeAspect="1"/>
          </p:cNvSpPr>
          <p:nvPr/>
        </p:nvSpPr>
        <p:spPr>
          <a:xfrm>
            <a:off x="8956513" y="244617"/>
            <a:ext cx="1104578" cy="110457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 descr="Tela de um aparelho eletrônico&#10;&#10;Descrição gerada automaticamente com confiança média">
            <a:extLst>
              <a:ext uri="{FF2B5EF4-FFF2-40B4-BE49-F238E27FC236}">
                <a16:creationId xmlns:a16="http://schemas.microsoft.com/office/drawing/2014/main" id="{9FE92A28-8EB2-4356-83E0-F8D34B630044}"/>
              </a:ext>
            </a:extLst>
          </p:cNvPr>
          <p:cNvPicPr>
            <a:picLocks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30" r="22755"/>
          <a:stretch/>
        </p:blipFill>
        <p:spPr>
          <a:xfrm>
            <a:off x="9123566" y="411672"/>
            <a:ext cx="770472" cy="770468"/>
          </a:xfrm>
          <a:prstGeom prst="rect">
            <a:avLst/>
          </a:prstGeom>
        </p:spPr>
      </p:pic>
      <p:sp>
        <p:nvSpPr>
          <p:cNvPr id="28" name="Elipse 27">
            <a:extLst>
              <a:ext uri="{FF2B5EF4-FFF2-40B4-BE49-F238E27FC236}">
                <a16:creationId xmlns:a16="http://schemas.microsoft.com/office/drawing/2014/main" id="{8E6B8BD5-7101-4384-99FF-71C69307BB89}"/>
              </a:ext>
            </a:extLst>
          </p:cNvPr>
          <p:cNvSpPr>
            <a:spLocks noChangeAspect="1"/>
          </p:cNvSpPr>
          <p:nvPr/>
        </p:nvSpPr>
        <p:spPr>
          <a:xfrm>
            <a:off x="8906914" y="195018"/>
            <a:ext cx="1203775" cy="1203775"/>
          </a:xfrm>
          <a:prstGeom prst="ellipse">
            <a:avLst/>
          </a:prstGeom>
          <a:noFill/>
          <a:ln w="12700">
            <a:solidFill>
              <a:srgbClr val="D020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42" name="Agrupar 41">
            <a:extLst>
              <a:ext uri="{FF2B5EF4-FFF2-40B4-BE49-F238E27FC236}">
                <a16:creationId xmlns:a16="http://schemas.microsoft.com/office/drawing/2014/main" id="{327D85C7-BA42-462C-9C6C-A56754CDEA5F}"/>
              </a:ext>
            </a:extLst>
          </p:cNvPr>
          <p:cNvGrpSpPr/>
          <p:nvPr/>
        </p:nvGrpSpPr>
        <p:grpSpPr>
          <a:xfrm>
            <a:off x="7429009" y="5207354"/>
            <a:ext cx="740685" cy="995693"/>
            <a:chOff x="9553239" y="5041438"/>
            <a:chExt cx="740685" cy="995693"/>
          </a:xfrm>
        </p:grpSpPr>
        <p:pic>
          <p:nvPicPr>
            <p:cNvPr id="38" name="Imagem 37" descr="Interface gráfica do usuário, Aplicativo&#10;&#10;Descrição gerada automaticamente">
              <a:extLst>
                <a:ext uri="{FF2B5EF4-FFF2-40B4-BE49-F238E27FC236}">
                  <a16:creationId xmlns:a16="http://schemas.microsoft.com/office/drawing/2014/main" id="{B725111E-FFB9-4AD1-A052-6BB38CD186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53239" y="5041438"/>
              <a:ext cx="740685" cy="995693"/>
            </a:xfrm>
            <a:prstGeom prst="rect">
              <a:avLst/>
            </a:prstGeom>
          </p:spPr>
        </p:pic>
        <p:pic>
          <p:nvPicPr>
            <p:cNvPr id="39" name="Imagem 38" descr="Interface gráfica do usuário, Aplicativo, Ícone&#10;&#10;Descrição gerada automaticamente com confiança média">
              <a:extLst>
                <a:ext uri="{FF2B5EF4-FFF2-40B4-BE49-F238E27FC236}">
                  <a16:creationId xmlns:a16="http://schemas.microsoft.com/office/drawing/2014/main" id="{DC841E2E-9F73-4513-A2B6-4714925885A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email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53239" y="5041438"/>
              <a:ext cx="740685" cy="995693"/>
            </a:xfrm>
            <a:prstGeom prst="rect">
              <a:avLst/>
            </a:prstGeom>
          </p:spPr>
        </p:pic>
        <p:pic>
          <p:nvPicPr>
            <p:cNvPr id="40" name="Imagem 39" descr="Interface gráfica do usuário&#10;&#10;Descrição gerada automaticamente">
              <a:extLst>
                <a:ext uri="{FF2B5EF4-FFF2-40B4-BE49-F238E27FC236}">
                  <a16:creationId xmlns:a16="http://schemas.microsoft.com/office/drawing/2014/main" id="{CEA21B1D-2C45-44E1-818C-962F26A6C5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alphaModFix/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53239" y="5041438"/>
              <a:ext cx="740685" cy="995693"/>
            </a:xfrm>
            <a:prstGeom prst="rect">
              <a:avLst/>
            </a:prstGeom>
          </p:spPr>
        </p:pic>
      </p:grpSp>
      <p:pic>
        <p:nvPicPr>
          <p:cNvPr id="31" name="Imagem 30" descr="Interface gráfica do usuário, Aplicativo&#10;&#10;Descrição gerada automaticamente">
            <a:extLst>
              <a:ext uri="{FF2B5EF4-FFF2-40B4-BE49-F238E27FC236}">
                <a16:creationId xmlns:a16="http://schemas.microsoft.com/office/drawing/2014/main" id="{8BC7D9CF-3F71-43F6-B7A0-DE25D3B8EFE7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009" y="5207354"/>
            <a:ext cx="740685" cy="995693"/>
          </a:xfrm>
          <a:prstGeom prst="rect">
            <a:avLst/>
          </a:prstGeom>
        </p:spPr>
      </p:pic>
      <p:pic>
        <p:nvPicPr>
          <p:cNvPr id="33" name="Imagem 32" descr="Interface gráfica do usuário, Aplicativo, Ícone&#10;&#10;Descrição gerada automaticamente com confiança média">
            <a:extLst>
              <a:ext uri="{FF2B5EF4-FFF2-40B4-BE49-F238E27FC236}">
                <a16:creationId xmlns:a16="http://schemas.microsoft.com/office/drawing/2014/main" id="{4CF68D8E-7FB9-4518-895B-9E9B9DFB09C0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009" y="5207354"/>
            <a:ext cx="740685" cy="995693"/>
          </a:xfrm>
          <a:prstGeom prst="rect">
            <a:avLst/>
          </a:prstGeom>
        </p:spPr>
      </p:pic>
      <p:pic>
        <p:nvPicPr>
          <p:cNvPr id="35" name="Imagem 34" descr="Interface gráfica do usuário&#10;&#10;Descrição gerada automaticamente">
            <a:extLst>
              <a:ext uri="{FF2B5EF4-FFF2-40B4-BE49-F238E27FC236}">
                <a16:creationId xmlns:a16="http://schemas.microsoft.com/office/drawing/2014/main" id="{14B60864-20EF-437A-B4CB-7C7B3D30A55F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009" y="5207354"/>
            <a:ext cx="740685" cy="995693"/>
          </a:xfrm>
          <a:prstGeom prst="rect">
            <a:avLst/>
          </a:prstGeom>
        </p:spPr>
      </p:pic>
      <p:pic>
        <p:nvPicPr>
          <p:cNvPr id="3" name="Gráfico 2">
            <a:extLst>
              <a:ext uri="{FF2B5EF4-FFF2-40B4-BE49-F238E27FC236}">
                <a16:creationId xmlns:a16="http://schemas.microsoft.com/office/drawing/2014/main" id="{E97B512A-F5FD-42A3-8218-AC14255E333D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/>
          <a:stretch/>
        </p:blipFill>
        <p:spPr>
          <a:xfrm>
            <a:off x="9660434" y="5735116"/>
            <a:ext cx="1988803" cy="281343"/>
          </a:xfrm>
          <a:prstGeom prst="rect">
            <a:avLst/>
          </a:prstGeom>
        </p:spPr>
      </p:pic>
      <p:pic>
        <p:nvPicPr>
          <p:cNvPr id="10" name="Gráfico 9">
            <a:extLst>
              <a:ext uri="{FF2B5EF4-FFF2-40B4-BE49-F238E27FC236}">
                <a16:creationId xmlns:a16="http://schemas.microsoft.com/office/drawing/2014/main" id="{54EF103D-2055-4CDB-B078-72D2AA89D03F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2"/>
              </a:ext>
            </a:extLst>
          </a:blip>
          <a:srcRect/>
          <a:stretch/>
        </p:blipFill>
        <p:spPr>
          <a:xfrm>
            <a:off x="9661583" y="6164985"/>
            <a:ext cx="1979102" cy="281343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974BB5BC-7D4A-477D-9A3A-F8F38E532B28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8282198" y="1477079"/>
            <a:ext cx="898994" cy="145783"/>
          </a:xfrm>
          <a:prstGeom prst="rect">
            <a:avLst/>
          </a:prstGeom>
        </p:spPr>
      </p:pic>
      <p:pic>
        <p:nvPicPr>
          <p:cNvPr id="27" name="Gráfico 2">
            <a:extLst>
              <a:ext uri="{FF2B5EF4-FFF2-40B4-BE49-F238E27FC236}">
                <a16:creationId xmlns:a16="http://schemas.microsoft.com/office/drawing/2014/main" id="{E97B512A-F5FD-42A3-8218-AC14255E333D}"/>
              </a:ext>
            </a:extLst>
          </p:cNvPr>
          <p:cNvPicPr>
            <a:picLocks noChangeAspect="1"/>
          </p:cNvPicPr>
          <p:nvPr/>
        </p:nvPicPr>
        <p:blipFill rotWithShape="1">
          <a:blip r:embed="rId2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0"/>
              </a:ext>
            </a:extLst>
          </a:blip>
          <a:srcRect t="-1" b="-3203"/>
          <a:stretch/>
        </p:blipFill>
        <p:spPr>
          <a:xfrm>
            <a:off x="6360970" y="914878"/>
            <a:ext cx="2447340" cy="663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10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" presetClass="mediacall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9" dur="9039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0833E-6 2.22222E-6 L 0.93282 2.22222E-6 " pathEditMode="relative" rAng="0" ptsTypes="AA">
                                          <p:cBhvr>
                                            <p:cTn id="14" dur="125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664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accel="33333" fill="hold" nodeType="withEffect" p14:presetBounceEnd="38667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667">
                                          <p:cBhvr additive="base">
                                            <p:cTn id="2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667">
                                          <p:cBhvr additive="base">
                                            <p:cTn id="2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accel="33333" fill="hold" nodeType="withEffect" p14:presetBounceEnd="38667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667">
                                          <p:cBhvr additive="base">
                                            <p:cTn id="3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667">
                                          <p:cBhvr additive="base">
                                            <p:cTn id="3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accel="42000" decel="46000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3" presetClass="path" presetSubtype="0" accel="50000" decel="50000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Motion origin="layout" path="M 1.875E-6 -1.11111E-6 L 0.42552 -1.11111E-6 " pathEditMode="relative" rAng="0" ptsTypes="AA">
                                          <p:cBhvr>
                                            <p:cTn id="48" dur="1000" spd="-100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9" presetID="63" presetClass="path" presetSubtype="0" accel="50000" decel="50000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Motion origin="layout" path="M 5E-6 -2.22222E-6 L 0.39883 -2.22222E-6 " pathEditMode="relative" rAng="0" ptsTypes="AA">
                                          <p:cBhvr>
                                            <p:cTn id="50" dur="1000" spd="-100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1" presetID="63" presetClass="path" presetSubtype="0" accel="50000" decel="50000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Motion origin="layout" path="M 2.29167E-6 3.7037E-6 L 0.41328 3.7037E-6 " pathEditMode="relative" rAng="0" ptsTypes="AA">
                                          <p:cBhvr>
                                            <p:cTn id="52" dur="1000" spd="-100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0664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3" presetID="23" presetClass="entr" presetSubtype="16" fill="hold" grpId="2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3" presetClass="entr" presetSubtype="16" fill="hold" grpId="2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16" fill="hold" grpId="2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0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4" repeatCount="indefinite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9" dur="1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4" repeatCount="indefinite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1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4" repeatCount="indefinite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5" dur="12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0" presetClass="entr" presetSubtype="0" fill="hold" nodeType="withEffect">
                                      <p:stCondLst>
                                        <p:cond delay="185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0" presetClass="entr" presetSubtype="0" fill="hold" nodeType="withEffect">
                                      <p:stCondLst>
                                        <p:cond delay="19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3" presetClass="path" presetSubtype="0" accel="50000" decel="5000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animMotion origin="layout" path="M -3.125E-6 -4.81481E-6 L -0.08385 -4.81481E-6 " pathEditMode="relative" rAng="0" ptsTypes="AA">
                                          <p:cBhvr>
                                            <p:cTn id="96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193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7" presetID="63" presetClass="path" presetSubtype="0" accel="50000" decel="50000" fill="hold" nodeType="withEffect">
                                      <p:stCondLst>
                                        <p:cond delay="1850"/>
                                      </p:stCondLst>
                                      <p:childTnLst>
                                        <p:animMotion origin="layout" path="M 1.875E-6 -2.96296E-6 L 0.12617 -2.96296E-6 " pathEditMode="relative" rAng="0" ptsTypes="AA">
                                          <p:cBhvr>
                                            <p:cTn id="98" dur="750" spd="-100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302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9" presetID="63" presetClass="path" presetSubtype="0" accel="50000" decel="50000" fill="hold" nodeType="withEffect">
                                      <p:stCondLst>
                                        <p:cond delay="1950"/>
                                      </p:stCondLst>
                                      <p:childTnLst>
                                        <p:animMotion origin="layout" path="M 2.29167E-6 -4.44444E-6 L 0.12643 -4.44444E-6 " pathEditMode="relative" rAng="0" ptsTypes="AA">
                                          <p:cBhvr>
                                            <p:cTn id="100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31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1" presetID="10" presetClass="entr" presetSubtype="0" fill="hold" nodeType="withEffect">
                                      <p:stCondLst>
                                        <p:cond delay="185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3" presetClass="path" presetSubtype="0" accel="50000" decel="50000" fill="hold" nodeType="withEffect">
                                      <p:stCondLst>
                                        <p:cond delay="1850"/>
                                      </p:stCondLst>
                                      <p:childTnLst>
                                        <p:animMotion origin="layout" path="M 1.875E-6 -2.96296E-6 L 0.12617 -2.96296E-6 " pathEditMode="relative" rAng="0" ptsTypes="AA">
                                          <p:cBhvr>
                                            <p:cTn id="105" dur="750" spd="-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302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video>
                  <p:cMediaNode vol="80000">
                    <p:cTn id="106" fill="hold" display="0">
                      <p:stCondLst>
                        <p:cond delay="indefinite"/>
                      </p:stCondLst>
                    </p:cTn>
                    <p:tgtEl>
                      <p:spTgt spid="4"/>
                    </p:tgtEl>
                  </p:cMediaNode>
                </p:video>
              </p:childTnLst>
            </p:cTn>
          </p:par>
        </p:tnLst>
        <p:bldLst>
          <p:bldP spid="17" grpId="0"/>
          <p:bldP spid="17" grpId="1"/>
          <p:bldP spid="17" grpId="2"/>
          <p:bldP spid="22" grpId="0"/>
          <p:bldP spid="22" grpId="1"/>
          <p:bldP spid="22" grpId="2"/>
          <p:bldP spid="23" grpId="0"/>
          <p:bldP spid="23" grpId="1"/>
          <p:bldP spid="23" grpId="2"/>
          <p:bldP spid="6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" presetClass="mediacall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9" dur="9039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0833E-6 2.22222E-6 L 0.93282 2.22222E-6 " pathEditMode="relative" rAng="0" ptsTypes="AA">
                                          <p:cBhvr>
                                            <p:cTn id="14" dur="125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664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accel="3333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accel="3333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accel="42000" decel="46000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3" presetClass="path" presetSubtype="0" accel="50000" decel="50000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Motion origin="layout" path="M 1.875E-6 -1.11111E-6 L 0.42552 -1.11111E-6 " pathEditMode="relative" rAng="0" ptsTypes="AA">
                                          <p:cBhvr>
                                            <p:cTn id="48" dur="1000" spd="-100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9" presetID="63" presetClass="path" presetSubtype="0" accel="50000" decel="50000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Motion origin="layout" path="M 5E-6 -2.22222E-6 L 0.39883 -2.22222E-6 " pathEditMode="relative" rAng="0" ptsTypes="AA">
                                          <p:cBhvr>
                                            <p:cTn id="50" dur="1000" spd="-100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1" presetID="63" presetClass="path" presetSubtype="0" accel="50000" decel="50000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Motion origin="layout" path="M 2.29167E-6 3.7037E-6 L 0.41328 3.7037E-6 " pathEditMode="relative" rAng="0" ptsTypes="AA">
                                          <p:cBhvr>
                                            <p:cTn id="52" dur="1000" spd="-100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0664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3" presetID="23" presetClass="entr" presetSubtype="16" fill="hold" grpId="2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3" presetClass="entr" presetSubtype="16" fill="hold" grpId="2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16" fill="hold" grpId="2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0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4" repeatCount="indefinite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9" dur="12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4" repeatCount="indefinite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1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4" repeatCount="indefinite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5" dur="12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0" presetClass="entr" presetSubtype="0" fill="hold" nodeType="withEffect">
                                      <p:stCondLst>
                                        <p:cond delay="185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0" presetClass="entr" presetSubtype="0" fill="hold" nodeType="withEffect">
                                      <p:stCondLst>
                                        <p:cond delay="19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3" presetClass="path" presetSubtype="0" accel="50000" decel="5000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animMotion origin="layout" path="M -3.125E-6 -4.81481E-6 L -0.08385 -4.81481E-6 " pathEditMode="relative" rAng="0" ptsTypes="AA">
                                          <p:cBhvr>
                                            <p:cTn id="96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193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7" presetID="63" presetClass="path" presetSubtype="0" accel="50000" decel="50000" fill="hold" nodeType="withEffect">
                                      <p:stCondLst>
                                        <p:cond delay="1850"/>
                                      </p:stCondLst>
                                      <p:childTnLst>
                                        <p:animMotion origin="layout" path="M 1.875E-6 -2.96296E-6 L 0.12617 -2.96296E-6 " pathEditMode="relative" rAng="0" ptsTypes="AA">
                                          <p:cBhvr>
                                            <p:cTn id="98" dur="750" spd="-100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302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9" presetID="63" presetClass="path" presetSubtype="0" accel="50000" decel="50000" fill="hold" nodeType="withEffect">
                                      <p:stCondLst>
                                        <p:cond delay="1950"/>
                                      </p:stCondLst>
                                      <p:childTnLst>
                                        <p:animMotion origin="layout" path="M 2.29167E-6 -4.44444E-6 L 0.12643 -4.44444E-6 " pathEditMode="relative" rAng="0" ptsTypes="AA">
                                          <p:cBhvr>
                                            <p:cTn id="100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31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1" presetID="10" presetClass="entr" presetSubtype="0" fill="hold" nodeType="withEffect">
                                      <p:stCondLst>
                                        <p:cond delay="185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3" presetClass="path" presetSubtype="0" accel="50000" decel="50000" fill="hold" nodeType="withEffect">
                                      <p:stCondLst>
                                        <p:cond delay="1850"/>
                                      </p:stCondLst>
                                      <p:childTnLst>
                                        <p:animMotion origin="layout" path="M 1.875E-6 -2.96296E-6 L 0.12617 -2.96296E-6 " pathEditMode="relative" rAng="0" ptsTypes="AA">
                                          <p:cBhvr>
                                            <p:cTn id="105" dur="750" spd="-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302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video>
                  <p:cMediaNode vol="80000">
                    <p:cTn id="106" fill="hold" display="0">
                      <p:stCondLst>
                        <p:cond delay="indefinite"/>
                      </p:stCondLst>
                    </p:cTn>
                    <p:tgtEl>
                      <p:spTgt spid="4"/>
                    </p:tgtEl>
                  </p:cMediaNode>
                </p:video>
              </p:childTnLst>
            </p:cTn>
          </p:par>
        </p:tnLst>
        <p:bldLst>
          <p:bldP spid="17" grpId="0"/>
          <p:bldP spid="17" grpId="1"/>
          <p:bldP spid="17" grpId="2"/>
          <p:bldP spid="22" grpId="0"/>
          <p:bldP spid="22" grpId="1"/>
          <p:bldP spid="22" grpId="2"/>
          <p:bldP spid="23" grpId="0"/>
          <p:bldP spid="23" grpId="1"/>
          <p:bldP spid="23" grpId="2"/>
          <p:bldP spid="6" grpId="0" animBg="1"/>
          <p:bldP spid="28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Livro em cima da mesa&#10;&#10;Descrição gerada automaticamente com confiança baixa">
            <a:extLst>
              <a:ext uri="{FF2B5EF4-FFF2-40B4-BE49-F238E27FC236}">
                <a16:creationId xmlns:a16="http://schemas.microsoft.com/office/drawing/2014/main" id="{733957CF-FCE1-4E9E-BA1F-8D713E4567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2000" cy="7832361"/>
          </a:xfrm>
          <a:prstGeom prst="rect">
            <a:avLst/>
          </a:prstGeom>
        </p:spPr>
      </p:pic>
      <p:sp>
        <p:nvSpPr>
          <p:cNvPr id="31" name="Retângulo 30">
            <a:extLst>
              <a:ext uri="{FF2B5EF4-FFF2-40B4-BE49-F238E27FC236}">
                <a16:creationId xmlns:a16="http://schemas.microsoft.com/office/drawing/2014/main" id="{BB55EDA3-BF77-435F-9650-1D6ED47CA085}"/>
              </a:ext>
            </a:extLst>
          </p:cNvPr>
          <p:cNvSpPr/>
          <p:nvPr/>
        </p:nvSpPr>
        <p:spPr>
          <a:xfrm>
            <a:off x="-2" y="0"/>
            <a:ext cx="12191619" cy="6858000"/>
          </a:xfrm>
          <a:prstGeom prst="rect">
            <a:avLst/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50444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u="none" strike="noStrike" kern="0" cap="none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Canon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1" y="498910"/>
            <a:ext cx="633074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ALTA TECNOLOGIA JAPONESA 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69769B1D-9344-4613-8DDF-84963DE1DC1D}"/>
              </a:ext>
            </a:extLst>
          </p:cNvPr>
          <p:cNvSpPr txBox="1"/>
          <p:nvPr/>
        </p:nvSpPr>
        <p:spPr>
          <a:xfrm>
            <a:off x="627653" y="2268295"/>
            <a:ext cx="3091940" cy="147732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Há mais de 80 </a:t>
            </a:r>
            <a:r>
              <a:rPr kumimoji="0" lang="pt-BR" sz="16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anos,a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Canon fornece 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equipamentos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e soluções de tecnologia de imagem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trazendo cada vez mais inovação e</a:t>
            </a:r>
            <a:r>
              <a:rPr kumimoji="0" lang="pt-BR" sz="16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competitividade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ao seu amplo portfólio.</a:t>
            </a:r>
          </a:p>
        </p:txBody>
      </p:sp>
      <p:grpSp>
        <p:nvGrpSpPr>
          <p:cNvPr id="32" name="Agrupar 31">
            <a:extLst>
              <a:ext uri="{FF2B5EF4-FFF2-40B4-BE49-F238E27FC236}">
                <a16:creationId xmlns:a16="http://schemas.microsoft.com/office/drawing/2014/main" id="{B27B6B6C-4D13-4BE2-BC96-D503F0F39E1A}"/>
              </a:ext>
            </a:extLst>
          </p:cNvPr>
          <p:cNvGrpSpPr/>
          <p:nvPr/>
        </p:nvGrpSpPr>
        <p:grpSpPr>
          <a:xfrm>
            <a:off x="7649448" y="0"/>
            <a:ext cx="6470920" cy="6858000"/>
            <a:chOff x="7649448" y="0"/>
            <a:chExt cx="6470920" cy="6858000"/>
          </a:xfrm>
        </p:grpSpPr>
        <p:sp>
          <p:nvSpPr>
            <p:cNvPr id="12" name="Paralelogramo 11">
              <a:extLst>
                <a:ext uri="{FF2B5EF4-FFF2-40B4-BE49-F238E27FC236}">
                  <a16:creationId xmlns:a16="http://schemas.microsoft.com/office/drawing/2014/main" id="{3D0E4936-9A39-4DCF-AF0D-31B2CCD6729F}"/>
                </a:ext>
              </a:extLst>
            </p:cNvPr>
            <p:cNvSpPr/>
            <p:nvPr/>
          </p:nvSpPr>
          <p:spPr>
            <a:xfrm>
              <a:off x="7649448" y="0"/>
              <a:ext cx="6470920" cy="6858000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3" name="Title 1">
              <a:extLst>
                <a:ext uri="{FF2B5EF4-FFF2-40B4-BE49-F238E27FC236}">
                  <a16:creationId xmlns:a16="http://schemas.microsoft.com/office/drawing/2014/main" id="{49788AF4-8EDD-4BAA-BD7D-61858A8474AE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9511041" y="809906"/>
              <a:ext cx="2330536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defRPr/>
              </a:pPr>
              <a:r>
                <a:rPr lang="pt-BR" sz="2800" b="1" kern="0" spc="-15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NO MUNDO</a:t>
              </a:r>
              <a:endParaRPr kumimoji="0" lang="pt-BR" sz="2800" b="1" u="none" strike="noStrike" kern="0" cap="none" spc="-150" normalizeH="0" baseline="0" noProof="0" dirty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8" name="Agrupar 27">
              <a:extLst>
                <a:ext uri="{FF2B5EF4-FFF2-40B4-BE49-F238E27FC236}">
                  <a16:creationId xmlns:a16="http://schemas.microsoft.com/office/drawing/2014/main" id="{C6D0215D-B670-4E29-8907-227E139EBC51}"/>
                </a:ext>
              </a:extLst>
            </p:cNvPr>
            <p:cNvGrpSpPr/>
            <p:nvPr/>
          </p:nvGrpSpPr>
          <p:grpSpPr>
            <a:xfrm>
              <a:off x="8043213" y="4661859"/>
              <a:ext cx="2982424" cy="1977851"/>
              <a:chOff x="8771259" y="4661859"/>
              <a:chExt cx="2982424" cy="1977851"/>
            </a:xfrm>
          </p:grpSpPr>
          <p:sp>
            <p:nvSpPr>
              <p:cNvPr id="19" name="CaixaDeTexto 18">
                <a:extLst>
                  <a:ext uri="{FF2B5EF4-FFF2-40B4-BE49-F238E27FC236}">
                    <a16:creationId xmlns:a16="http://schemas.microsoft.com/office/drawing/2014/main" id="{76B22EE9-1BEB-4915-8A32-ACCC0B282B7B}"/>
                  </a:ext>
                </a:extLst>
              </p:cNvPr>
              <p:cNvSpPr txBox="1"/>
              <p:nvPr/>
            </p:nvSpPr>
            <p:spPr>
              <a:xfrm>
                <a:off x="10169683" y="4697742"/>
                <a:ext cx="1584000" cy="769441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spAutoFit/>
              </a:bodyPr>
              <a:lstStyle/>
              <a:p>
                <a:pPr lvl="0">
                  <a:lnSpc>
                    <a:spcPts val="1500"/>
                  </a:lnSpc>
                  <a:defRPr/>
                </a:pP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Entre os 3 maiores </a:t>
                </a: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registradores de Patentes </a:t>
                </a: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nos últimos 10 anos</a:t>
                </a:r>
                <a:r>
                  <a:rPr lang="pt-BR" sz="14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pic>
            <p:nvPicPr>
              <p:cNvPr id="21" name="Gráfico 20" descr="Projeto estrutura de tópicos">
                <a:extLst>
                  <a:ext uri="{FF2B5EF4-FFF2-40B4-BE49-F238E27FC236}">
                    <a16:creationId xmlns:a16="http://schemas.microsoft.com/office/drawing/2014/main" id="{544AC141-E4EB-4B06-85B2-4EA94E0FCC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9267840" y="4661859"/>
                <a:ext cx="766070" cy="766070"/>
              </a:xfrm>
              <a:prstGeom prst="rect">
                <a:avLst/>
              </a:prstGeom>
            </p:spPr>
          </p:pic>
          <p:sp>
            <p:nvSpPr>
              <p:cNvPr id="22" name="CaixaDeTexto 21">
                <a:extLst>
                  <a:ext uri="{FF2B5EF4-FFF2-40B4-BE49-F238E27FC236}">
                    <a16:creationId xmlns:a16="http://schemas.microsoft.com/office/drawing/2014/main" id="{A22259A4-10C5-4A5D-9545-D88103643087}"/>
                  </a:ext>
                </a:extLst>
              </p:cNvPr>
              <p:cNvSpPr txBox="1"/>
              <p:nvPr/>
            </p:nvSpPr>
            <p:spPr>
              <a:xfrm>
                <a:off x="8771259" y="6474985"/>
                <a:ext cx="2485843" cy="16472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spAutoFit/>
              </a:bodyPr>
              <a:lstStyle/>
              <a:p>
                <a:pPr lvl="0">
                  <a:lnSpc>
                    <a:spcPts val="1500"/>
                  </a:lnSpc>
                  <a:defRPr/>
                </a:pPr>
                <a:r>
                  <a:rPr lang="pt-BR" sz="7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1. Fonte: IFI Global </a:t>
                </a:r>
                <a:r>
                  <a:rPr lang="pt-BR" sz="7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Patents</a:t>
                </a:r>
                <a:endParaRPr lang="pt-BR" sz="700" baseline="30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7" name="Agrupar 26">
              <a:extLst>
                <a:ext uri="{FF2B5EF4-FFF2-40B4-BE49-F238E27FC236}">
                  <a16:creationId xmlns:a16="http://schemas.microsoft.com/office/drawing/2014/main" id="{7F74C0DB-10A1-442A-A9DE-913142FFFCD6}"/>
                </a:ext>
              </a:extLst>
            </p:cNvPr>
            <p:cNvGrpSpPr/>
            <p:nvPr/>
          </p:nvGrpSpPr>
          <p:grpSpPr>
            <a:xfrm>
              <a:off x="8835214" y="3207014"/>
              <a:ext cx="2485842" cy="1019510"/>
              <a:chOff x="9267840" y="3207014"/>
              <a:chExt cx="2485842" cy="1019510"/>
            </a:xfrm>
          </p:grpSpPr>
          <p:sp>
            <p:nvSpPr>
              <p:cNvPr id="18" name="CaixaDeTexto 17">
                <a:extLst>
                  <a:ext uri="{FF2B5EF4-FFF2-40B4-BE49-F238E27FC236}">
                    <a16:creationId xmlns:a16="http://schemas.microsoft.com/office/drawing/2014/main" id="{6A302230-AC84-48E3-929C-C4EC8DD3917B}"/>
                  </a:ext>
                </a:extLst>
              </p:cNvPr>
              <p:cNvSpPr txBox="1"/>
              <p:nvPr/>
            </p:nvSpPr>
            <p:spPr>
              <a:xfrm>
                <a:off x="10169682" y="3264722"/>
                <a:ext cx="1584000" cy="961802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spAutoFit/>
              </a:bodyPr>
              <a:lstStyle/>
              <a:p>
                <a:pPr lvl="0">
                  <a:lnSpc>
                    <a:spcPts val="1500"/>
                  </a:lnSpc>
                  <a:defRPr/>
                </a:pP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Uma das 100</a:t>
                </a:r>
              </a:p>
              <a:p>
                <a:pPr lvl="0">
                  <a:lnSpc>
                    <a:spcPts val="1500"/>
                  </a:lnSpc>
                  <a:defRPr/>
                </a:pP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marcas mais poderosas</a:t>
                </a:r>
              </a:p>
              <a:p>
                <a:pPr lvl="0">
                  <a:lnSpc>
                    <a:spcPts val="1500"/>
                  </a:lnSpc>
                  <a:defRPr/>
                </a:pP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e lembradas</a:t>
                </a:r>
                <a:endParaRPr lang="pt-B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>
                  <a:lnSpc>
                    <a:spcPts val="1500"/>
                  </a:lnSpc>
                  <a:defRPr/>
                </a:pP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pelo consumidor </a:t>
                </a:r>
              </a:p>
            </p:txBody>
          </p:sp>
          <p:pic>
            <p:nvPicPr>
              <p:cNvPr id="23" name="Gráfico 22" descr="Ideia estrutura de tópicos">
                <a:extLst>
                  <a:ext uri="{FF2B5EF4-FFF2-40B4-BE49-F238E27FC236}">
                    <a16:creationId xmlns:a16="http://schemas.microsoft.com/office/drawing/2014/main" id="{86D33AEF-1995-401D-A682-6F41C11CF8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9267840" y="3207014"/>
                <a:ext cx="766070" cy="766070"/>
              </a:xfrm>
              <a:prstGeom prst="rect">
                <a:avLst/>
              </a:prstGeom>
            </p:spPr>
          </p:pic>
        </p:grpSp>
        <p:grpSp>
          <p:nvGrpSpPr>
            <p:cNvPr id="26" name="Agrupar 25">
              <a:extLst>
                <a:ext uri="{FF2B5EF4-FFF2-40B4-BE49-F238E27FC236}">
                  <a16:creationId xmlns:a16="http://schemas.microsoft.com/office/drawing/2014/main" id="{E49697ED-33CA-4E8F-9F57-2A4E11E3A953}"/>
                </a:ext>
              </a:extLst>
            </p:cNvPr>
            <p:cNvGrpSpPr/>
            <p:nvPr/>
          </p:nvGrpSpPr>
          <p:grpSpPr>
            <a:xfrm>
              <a:off x="9229107" y="1907743"/>
              <a:ext cx="2485842" cy="815607"/>
              <a:chOff x="9267840" y="1907743"/>
              <a:chExt cx="2485842" cy="815607"/>
            </a:xfrm>
          </p:grpSpPr>
          <p:sp>
            <p:nvSpPr>
              <p:cNvPr id="17" name="CaixaDeTexto 16">
                <a:extLst>
                  <a:ext uri="{FF2B5EF4-FFF2-40B4-BE49-F238E27FC236}">
                    <a16:creationId xmlns:a16="http://schemas.microsoft.com/office/drawing/2014/main" id="{B858C7A0-82FF-4F8B-B9D1-02E280A5B923}"/>
                  </a:ext>
                </a:extLst>
              </p:cNvPr>
              <p:cNvSpPr txBox="1"/>
              <p:nvPr/>
            </p:nvSpPr>
            <p:spPr>
              <a:xfrm>
                <a:off x="10169682" y="1953909"/>
                <a:ext cx="1584000" cy="769441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spAutoFit/>
              </a:bodyPr>
              <a:lstStyle/>
              <a:p>
                <a:pPr lvl="0">
                  <a:lnSpc>
                    <a:spcPts val="1500"/>
                  </a:lnSpc>
                  <a:defRPr/>
                </a:pP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+180 mil </a:t>
                </a: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funcionários espalhados por </a:t>
                </a: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+360 </a:t>
                </a: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subsidiárias</a:t>
                </a:r>
              </a:p>
            </p:txBody>
          </p:sp>
          <p:pic>
            <p:nvPicPr>
              <p:cNvPr id="25" name="Gráfico 24" descr="Grupo estrutura de tópicos">
                <a:extLst>
                  <a:ext uri="{FF2B5EF4-FFF2-40B4-BE49-F238E27FC236}">
                    <a16:creationId xmlns:a16="http://schemas.microsoft.com/office/drawing/2014/main" id="{5B8176E7-3311-48EA-A33E-5C56BDFF84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9267840" y="1907743"/>
                <a:ext cx="766070" cy="766070"/>
              </a:xfrm>
              <a:prstGeom prst="rect">
                <a:avLst/>
              </a:prstGeom>
            </p:spPr>
          </p:pic>
        </p:grpSp>
      </p:grpSp>
      <p:pic>
        <p:nvPicPr>
          <p:cNvPr id="33" name="Picture 12">
            <a:extLst>
              <a:ext uri="{FF2B5EF4-FFF2-40B4-BE49-F238E27FC236}">
                <a16:creationId xmlns:a16="http://schemas.microsoft.com/office/drawing/2014/main" id="{BEBB9E90-88E0-4955-8C09-F150FA1B0039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-28947" y="6239085"/>
            <a:ext cx="2417818" cy="64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60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4.58333E-6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2.08333E-7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4.81481E-6 L 0 -0.13611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accel="48000" decel="41333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42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43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45" presetID="2" presetClass="entr" presetSubtype="2" accel="33333" fill="hold" nodeType="afterEffect" p14:presetBounceEnd="3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47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48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4.58333E-6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2.08333E-7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4.81481E-6 L 0 -0.13611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accel="48000" decel="41333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8" accel="3733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49" presetID="2" presetClass="entr" presetSubtype="2" accel="3333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  <p:bldP spid="11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Livro em cima da mesa&#10;&#10;Descrição gerada automaticamente com confiança baixa">
            <a:extLst>
              <a:ext uri="{FF2B5EF4-FFF2-40B4-BE49-F238E27FC236}">
                <a16:creationId xmlns:a16="http://schemas.microsoft.com/office/drawing/2014/main" id="{733957CF-FCE1-4E9E-BA1F-8D713E4567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2000" cy="7832361"/>
          </a:xfrm>
          <a:prstGeom prst="rect">
            <a:avLst/>
          </a:prstGeom>
        </p:spPr>
      </p:pic>
      <p:sp>
        <p:nvSpPr>
          <p:cNvPr id="31" name="Retângulo 30">
            <a:extLst>
              <a:ext uri="{FF2B5EF4-FFF2-40B4-BE49-F238E27FC236}">
                <a16:creationId xmlns:a16="http://schemas.microsoft.com/office/drawing/2014/main" id="{BB55EDA3-BF77-435F-9650-1D6ED47CA085}"/>
              </a:ext>
            </a:extLst>
          </p:cNvPr>
          <p:cNvSpPr/>
          <p:nvPr/>
        </p:nvSpPr>
        <p:spPr>
          <a:xfrm>
            <a:off x="-2" y="0"/>
            <a:ext cx="12191619" cy="6858000"/>
          </a:xfrm>
          <a:prstGeom prst="rect">
            <a:avLst/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50444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u="none" strike="noStrike" kern="0" cap="none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Canon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1" y="498910"/>
            <a:ext cx="633074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ALTA TECNOLOGIA JAPONESA 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2" name="Agrupar 31">
            <a:extLst>
              <a:ext uri="{FF2B5EF4-FFF2-40B4-BE49-F238E27FC236}">
                <a16:creationId xmlns:a16="http://schemas.microsoft.com/office/drawing/2014/main" id="{B27B6B6C-4D13-4BE2-BC96-D503F0F39E1A}"/>
              </a:ext>
            </a:extLst>
          </p:cNvPr>
          <p:cNvGrpSpPr/>
          <p:nvPr/>
        </p:nvGrpSpPr>
        <p:grpSpPr>
          <a:xfrm>
            <a:off x="7649448" y="0"/>
            <a:ext cx="6470920" cy="6858000"/>
            <a:chOff x="7649448" y="0"/>
            <a:chExt cx="6470920" cy="6858000"/>
          </a:xfrm>
        </p:grpSpPr>
        <p:sp>
          <p:nvSpPr>
            <p:cNvPr id="12" name="Paralelogramo 11">
              <a:extLst>
                <a:ext uri="{FF2B5EF4-FFF2-40B4-BE49-F238E27FC236}">
                  <a16:creationId xmlns:a16="http://schemas.microsoft.com/office/drawing/2014/main" id="{3D0E4936-9A39-4DCF-AF0D-31B2CCD6729F}"/>
                </a:ext>
              </a:extLst>
            </p:cNvPr>
            <p:cNvSpPr/>
            <p:nvPr/>
          </p:nvSpPr>
          <p:spPr>
            <a:xfrm>
              <a:off x="7649448" y="0"/>
              <a:ext cx="6470920" cy="6858000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3" name="Title 1">
              <a:extLst>
                <a:ext uri="{FF2B5EF4-FFF2-40B4-BE49-F238E27FC236}">
                  <a16:creationId xmlns:a16="http://schemas.microsoft.com/office/drawing/2014/main" id="{49788AF4-8EDD-4BAA-BD7D-61858A8474AE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9511041" y="809906"/>
              <a:ext cx="2330536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defRPr/>
              </a:pPr>
              <a:r>
                <a:rPr lang="pt-BR" sz="2800" b="1" kern="0" spc="-15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NO BRASIL</a:t>
              </a:r>
              <a:endParaRPr kumimoji="0" lang="pt-BR" sz="2800" b="1" u="none" strike="noStrike" kern="0" cap="none" spc="-150" normalizeH="0" baseline="0" noProof="0" dirty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8" name="Agrupar 27">
              <a:extLst>
                <a:ext uri="{FF2B5EF4-FFF2-40B4-BE49-F238E27FC236}">
                  <a16:creationId xmlns:a16="http://schemas.microsoft.com/office/drawing/2014/main" id="{C6D0215D-B670-4E29-8907-227E139EBC51}"/>
                </a:ext>
              </a:extLst>
            </p:cNvPr>
            <p:cNvGrpSpPr/>
            <p:nvPr/>
          </p:nvGrpSpPr>
          <p:grpSpPr>
            <a:xfrm>
              <a:off x="8021832" y="4600304"/>
              <a:ext cx="3003805" cy="2039406"/>
              <a:chOff x="8749878" y="4600304"/>
              <a:chExt cx="3003805" cy="2039406"/>
            </a:xfrm>
          </p:grpSpPr>
          <p:sp>
            <p:nvSpPr>
              <p:cNvPr id="19" name="CaixaDeTexto 18">
                <a:extLst>
                  <a:ext uri="{FF2B5EF4-FFF2-40B4-BE49-F238E27FC236}">
                    <a16:creationId xmlns:a16="http://schemas.microsoft.com/office/drawing/2014/main" id="{76B22EE9-1BEB-4915-8A32-ACCC0B282B7B}"/>
                  </a:ext>
                </a:extLst>
              </p:cNvPr>
              <p:cNvSpPr txBox="1"/>
              <p:nvPr/>
            </p:nvSpPr>
            <p:spPr>
              <a:xfrm>
                <a:off x="10169683" y="4600304"/>
                <a:ext cx="1584000" cy="769441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spAutoFit/>
              </a:bodyPr>
              <a:lstStyle/>
              <a:p>
                <a:pPr lvl="0">
                  <a:lnSpc>
                    <a:spcPts val="1500"/>
                  </a:lnSpc>
                  <a:defRPr/>
                </a:pP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marca </a:t>
                </a:r>
                <a:r>
                  <a:rPr lang="pt-BR" sz="14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de impressão que </a:t>
                </a: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mais cresceu</a:t>
                </a: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em 2020</a:t>
                </a:r>
                <a:r>
                  <a:rPr lang="pt-BR" sz="1400" baseline="30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</a:p>
            </p:txBody>
          </p:sp>
          <p:pic>
            <p:nvPicPr>
              <p:cNvPr id="21" name="Gráfico 20" descr="Tendência ascendente estrutura de tópicos">
                <a:extLst>
                  <a:ext uri="{FF2B5EF4-FFF2-40B4-BE49-F238E27FC236}">
                    <a16:creationId xmlns:a16="http://schemas.microsoft.com/office/drawing/2014/main" id="{544AC141-E4EB-4B06-85B2-4EA94E0FCC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rcRect/>
              <a:stretch/>
            </p:blipFill>
            <p:spPr>
              <a:xfrm>
                <a:off x="9267840" y="4619655"/>
                <a:ext cx="766070" cy="766070"/>
              </a:xfrm>
              <a:prstGeom prst="rect">
                <a:avLst/>
              </a:prstGeom>
            </p:spPr>
          </p:pic>
          <p:sp>
            <p:nvSpPr>
              <p:cNvPr id="23" name="CaixaDeTexto 22">
                <a:extLst>
                  <a:ext uri="{FF2B5EF4-FFF2-40B4-BE49-F238E27FC236}">
                    <a16:creationId xmlns:a16="http://schemas.microsoft.com/office/drawing/2014/main" id="{0F7B2BB1-CFE5-4980-9904-A939F50AF025}"/>
                  </a:ext>
                </a:extLst>
              </p:cNvPr>
              <p:cNvSpPr txBox="1"/>
              <p:nvPr/>
            </p:nvSpPr>
            <p:spPr>
              <a:xfrm>
                <a:off x="8749878" y="6474985"/>
                <a:ext cx="1584000" cy="16472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spAutoFit/>
              </a:bodyPr>
              <a:lstStyle/>
              <a:p>
                <a:pPr lvl="0">
                  <a:lnSpc>
                    <a:spcPts val="1500"/>
                  </a:lnSpc>
                  <a:defRPr/>
                </a:pPr>
                <a:r>
                  <a:rPr lang="pt-BR" sz="7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2. Fonte: IDC</a:t>
                </a:r>
              </a:p>
            </p:txBody>
          </p:sp>
        </p:grpSp>
        <p:sp>
          <p:nvSpPr>
            <p:cNvPr id="18" name="CaixaDeTexto 17">
              <a:extLst>
                <a:ext uri="{FF2B5EF4-FFF2-40B4-BE49-F238E27FC236}">
                  <a16:creationId xmlns:a16="http://schemas.microsoft.com/office/drawing/2014/main" id="{6A302230-AC84-48E3-929C-C4EC8DD3917B}"/>
                </a:ext>
              </a:extLst>
            </p:cNvPr>
            <p:cNvSpPr txBox="1"/>
            <p:nvPr/>
          </p:nvSpPr>
          <p:spPr>
            <a:xfrm>
              <a:off x="9645615" y="3168542"/>
              <a:ext cx="1752871" cy="1154162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spAutoFit/>
            </a:bodyPr>
            <a:lstStyle/>
            <a:p>
              <a:pPr lvl="0">
                <a:lnSpc>
                  <a:spcPts val="1500"/>
                </a:lnSpc>
                <a:defRPr/>
              </a:pPr>
              <a:r>
                <a:rPr lang="pt-B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Especializados</a:t>
              </a:r>
            </a:p>
            <a:p>
              <a:pPr lvl="0">
                <a:lnSpc>
                  <a:spcPts val="1500"/>
                </a:lnSpc>
                <a:defRPr/>
              </a:pPr>
              <a:r>
                <a:rPr lang="pt-B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em </a:t>
              </a:r>
              <a:r>
                <a:rPr lang="pt-B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soluções de impressão</a:t>
              </a:r>
              <a:r>
                <a:rPr lang="pt-B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controle e gerenciamento</a:t>
              </a:r>
            </a:p>
            <a:p>
              <a:pPr lvl="0">
                <a:lnSpc>
                  <a:spcPts val="1500"/>
                </a:lnSpc>
                <a:defRPr/>
              </a:pPr>
              <a:r>
                <a:rPr lang="pt-B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 documentos</a:t>
              </a:r>
            </a:p>
            <a:p>
              <a:pPr lvl="0">
                <a:lnSpc>
                  <a:spcPts val="1500"/>
                </a:lnSpc>
                <a:defRPr/>
              </a:pPr>
              <a:endParaRPr lang="pt-B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6" name="Agrupar 25">
              <a:extLst>
                <a:ext uri="{FF2B5EF4-FFF2-40B4-BE49-F238E27FC236}">
                  <a16:creationId xmlns:a16="http://schemas.microsoft.com/office/drawing/2014/main" id="{E49697ED-33CA-4E8F-9F57-2A4E11E3A953}"/>
                </a:ext>
              </a:extLst>
            </p:cNvPr>
            <p:cNvGrpSpPr/>
            <p:nvPr/>
          </p:nvGrpSpPr>
          <p:grpSpPr>
            <a:xfrm>
              <a:off x="9229107" y="1907743"/>
              <a:ext cx="2485842" cy="766070"/>
              <a:chOff x="9267840" y="1907743"/>
              <a:chExt cx="2485842" cy="766070"/>
            </a:xfrm>
          </p:grpSpPr>
          <p:sp>
            <p:nvSpPr>
              <p:cNvPr id="17" name="CaixaDeTexto 16">
                <a:extLst>
                  <a:ext uri="{FF2B5EF4-FFF2-40B4-BE49-F238E27FC236}">
                    <a16:creationId xmlns:a16="http://schemas.microsoft.com/office/drawing/2014/main" id="{B858C7A0-82FF-4F8B-B9D1-02E280A5B923}"/>
                  </a:ext>
                </a:extLst>
              </p:cNvPr>
              <p:cNvSpPr txBox="1"/>
              <p:nvPr/>
            </p:nvSpPr>
            <p:spPr>
              <a:xfrm>
                <a:off x="10169682" y="2146269"/>
                <a:ext cx="1584000" cy="384721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spAutoFit/>
              </a:bodyPr>
              <a:lstStyle/>
              <a:p>
                <a:pPr lvl="0">
                  <a:lnSpc>
                    <a:spcPts val="1500"/>
                  </a:lnSpc>
                  <a:defRPr/>
                </a:pP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Atuação </a:t>
                </a:r>
                <a:endParaRPr lang="pt-B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 Black" panose="020B0A04020102020204" pitchFamily="34" charset="0"/>
                  <a:cs typeface="Arial" panose="020B0604020202020204" pitchFamily="34" charset="0"/>
                </a:endParaRPr>
              </a:p>
              <a:p>
                <a:pPr lvl="0">
                  <a:lnSpc>
                    <a:spcPts val="1500"/>
                  </a:lnSpc>
                  <a:defRPr/>
                </a:pPr>
                <a:r>
                  <a:rPr lang="pt-BR" sz="14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desde 1974</a:t>
                </a:r>
                <a:endParaRPr lang="pt-B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5" name="Gráfico 24" descr="Rebobinar estrutura de tópicos">
                <a:extLst>
                  <a:ext uri="{FF2B5EF4-FFF2-40B4-BE49-F238E27FC236}">
                    <a16:creationId xmlns:a16="http://schemas.microsoft.com/office/drawing/2014/main" id="{5B8176E7-3311-48EA-A33E-5C56BDFF84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rcRect/>
              <a:stretch/>
            </p:blipFill>
            <p:spPr>
              <a:xfrm>
                <a:off x="9267840" y="1907743"/>
                <a:ext cx="766070" cy="766070"/>
              </a:xfrm>
              <a:prstGeom prst="rect">
                <a:avLst/>
              </a:prstGeom>
            </p:spPr>
          </p:pic>
        </p:grpSp>
      </p:grpSp>
      <p:grpSp>
        <p:nvGrpSpPr>
          <p:cNvPr id="2" name="Agrupar 1">
            <a:extLst>
              <a:ext uri="{FF2B5EF4-FFF2-40B4-BE49-F238E27FC236}">
                <a16:creationId xmlns:a16="http://schemas.microsoft.com/office/drawing/2014/main" id="{50D431A1-3459-4AA5-A613-EADD0EAE17F4}"/>
              </a:ext>
            </a:extLst>
          </p:cNvPr>
          <p:cNvGrpSpPr/>
          <p:nvPr/>
        </p:nvGrpSpPr>
        <p:grpSpPr>
          <a:xfrm>
            <a:off x="8119432" y="2939144"/>
            <a:ext cx="1388800" cy="1388798"/>
            <a:chOff x="8906914" y="195018"/>
            <a:chExt cx="1203775" cy="1203775"/>
          </a:xfrm>
        </p:grpSpPr>
        <p:sp>
          <p:nvSpPr>
            <p:cNvPr id="34" name="Elipse 33">
              <a:extLst>
                <a:ext uri="{FF2B5EF4-FFF2-40B4-BE49-F238E27FC236}">
                  <a16:creationId xmlns:a16="http://schemas.microsoft.com/office/drawing/2014/main" id="{09793326-85B3-4CA6-B6BB-8CE310F0EF2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906914" y="195018"/>
              <a:ext cx="1203775" cy="1203775"/>
            </a:xfrm>
            <a:prstGeom prst="ellipse">
              <a:avLst/>
            </a:prstGeom>
            <a:solidFill>
              <a:srgbClr val="CC0000"/>
            </a:solidFill>
            <a:ln w="12700"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0" name="Elipse 29">
              <a:extLst>
                <a:ext uri="{FF2B5EF4-FFF2-40B4-BE49-F238E27FC236}">
                  <a16:creationId xmlns:a16="http://schemas.microsoft.com/office/drawing/2014/main" id="{8B4F7857-74FF-4C5B-929F-61672DE08B2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956513" y="244617"/>
              <a:ext cx="1104578" cy="11045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33" name="Imagem 32" descr="Tela de um aparelho eletrônico&#10;&#10;Descrição gerada automaticamente com confiança média">
              <a:extLst>
                <a:ext uri="{FF2B5EF4-FFF2-40B4-BE49-F238E27FC236}">
                  <a16:creationId xmlns:a16="http://schemas.microsoft.com/office/drawing/2014/main" id="{58DF767C-2F8C-4FAC-BB15-CB13339D46C8}"/>
                </a:ext>
              </a:extLst>
            </p:cNvPr>
            <p:cNvPicPr>
              <a:picLocks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230" r="22755"/>
            <a:stretch/>
          </p:blipFill>
          <p:spPr>
            <a:xfrm>
              <a:off x="9135338" y="423444"/>
              <a:ext cx="746928" cy="746924"/>
            </a:xfrm>
            <a:prstGeom prst="rect">
              <a:avLst/>
            </a:prstGeom>
          </p:spPr>
        </p:pic>
      </p:grp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7B8D6F68-E3AA-4C93-B8EC-87F405257D1E}"/>
              </a:ext>
            </a:extLst>
          </p:cNvPr>
          <p:cNvSpPr txBox="1"/>
          <p:nvPr/>
        </p:nvSpPr>
        <p:spPr>
          <a:xfrm>
            <a:off x="627653" y="2268295"/>
            <a:ext cx="3091940" cy="147732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Há mais de 80 </a:t>
            </a:r>
            <a:r>
              <a:rPr kumimoji="0" lang="pt-BR" sz="16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anos,a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Canon fornece 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equipamentos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</a:rPr>
              <a:t>e soluções de tecnologia de imagem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trazendo cada vez mais inovação e</a:t>
            </a:r>
            <a:r>
              <a:rPr kumimoji="0" lang="pt-BR" sz="16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competitividade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ao seu amplo portfólio.</a:t>
            </a:r>
          </a:p>
        </p:txBody>
      </p:sp>
      <p:pic>
        <p:nvPicPr>
          <p:cNvPr id="27" name="Picture 12">
            <a:extLst>
              <a:ext uri="{FF2B5EF4-FFF2-40B4-BE49-F238E27FC236}">
                <a16:creationId xmlns:a16="http://schemas.microsoft.com/office/drawing/2014/main" id="{9D9D6FAB-8754-4155-921B-C26B0FE46D3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-28947" y="6239085"/>
            <a:ext cx="2417818" cy="64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030322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33333" fill="hold" nodeType="withEffect" p14:presetBounceEnd="3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7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8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3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33333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3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Agrupar 63">
            <a:extLst>
              <a:ext uri="{FF2B5EF4-FFF2-40B4-BE49-F238E27FC236}">
                <a16:creationId xmlns:a16="http://schemas.microsoft.com/office/drawing/2014/main" id="{A15AC0A6-3949-4F2C-BEFA-166E5F6901F6}"/>
              </a:ext>
            </a:extLst>
          </p:cNvPr>
          <p:cNvGrpSpPr/>
          <p:nvPr/>
        </p:nvGrpSpPr>
        <p:grpSpPr>
          <a:xfrm>
            <a:off x="7911548" y="1423051"/>
            <a:ext cx="4074652" cy="993349"/>
            <a:chOff x="7911548" y="1493391"/>
            <a:chExt cx="4074652" cy="993349"/>
          </a:xfrm>
        </p:grpSpPr>
        <p:sp>
          <p:nvSpPr>
            <p:cNvPr id="63" name="Paralelogramo 62">
              <a:extLst>
                <a:ext uri="{FF2B5EF4-FFF2-40B4-BE49-F238E27FC236}">
                  <a16:creationId xmlns:a16="http://schemas.microsoft.com/office/drawing/2014/main" id="{92321151-42BD-424F-9800-B04C62CB11CD}"/>
                </a:ext>
              </a:extLst>
            </p:cNvPr>
            <p:cNvSpPr/>
            <p:nvPr/>
          </p:nvSpPr>
          <p:spPr>
            <a:xfrm>
              <a:off x="7911548" y="1493391"/>
              <a:ext cx="4074652" cy="993349"/>
            </a:xfrm>
            <a:prstGeom prst="parallelogram">
              <a:avLst>
                <a:gd name="adj" fmla="val 25642"/>
              </a:avLst>
            </a:prstGeom>
            <a:solidFill>
              <a:srgbClr val="CC0000"/>
            </a:solidFill>
            <a:ln cap="rnd">
              <a:solidFill>
                <a:srgbClr val="CC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62" name="CaixaDeTexto 61">
              <a:extLst>
                <a:ext uri="{FF2B5EF4-FFF2-40B4-BE49-F238E27FC236}">
                  <a16:creationId xmlns:a16="http://schemas.microsoft.com/office/drawing/2014/main" id="{94ECF7B6-2C90-4017-8FFC-E608692EA881}"/>
                </a:ext>
              </a:extLst>
            </p:cNvPr>
            <p:cNvSpPr txBox="1"/>
            <p:nvPr/>
          </p:nvSpPr>
          <p:spPr>
            <a:xfrm>
              <a:off x="8930453" y="1605346"/>
              <a:ext cx="2847418" cy="769441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>
                <a:lnSpc>
                  <a:spcPts val="1500"/>
                </a:lnSpc>
                <a:defRPr/>
              </a:pPr>
              <a:r>
                <a:rPr lang="pt-BR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Tudo isso graças aos </a:t>
              </a:r>
              <a:r>
                <a:rPr lang="pt-BR" sz="14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tanques de tinta</a:t>
              </a:r>
              <a:r>
                <a:rPr lang="pt-BR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recarregáveis de alto volume e aos </a:t>
              </a:r>
              <a:r>
                <a:rPr lang="pt-BR" sz="14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inúmeros recursos </a:t>
              </a:r>
              <a:r>
                <a:rPr lang="pt-BR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que facilitam o dia a dia do usuário. </a:t>
              </a:r>
            </a:p>
          </p:txBody>
        </p:sp>
      </p:grpSp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847249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Referência em soluções de impressão corporativa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2" y="498910"/>
            <a:ext cx="759018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LINHA MAXIFY GX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69769B1D-9344-4613-8DDF-84963DE1DC1D}"/>
              </a:ext>
            </a:extLst>
          </p:cNvPr>
          <p:cNvSpPr txBox="1"/>
          <p:nvPr/>
        </p:nvSpPr>
        <p:spPr>
          <a:xfrm>
            <a:off x="627653" y="1946453"/>
            <a:ext cx="5130490" cy="51024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defRPr/>
            </a:pPr>
            <a:r>
              <a:rPr lang="pt-B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linha </a:t>
            </a:r>
            <a:r>
              <a:rPr lang="pt-BR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Maxify</a:t>
            </a:r>
            <a:r>
              <a:rPr lang="pt-B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GX foi projetada para oferecer o máximo em </a:t>
            </a:r>
            <a:r>
              <a:rPr lang="pt-BR" sz="1600" dirty="0">
                <a:solidFill>
                  <a:srgbClr val="CC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produtividade, economia e eficiência. </a:t>
            </a:r>
          </a:p>
        </p:txBody>
      </p:sp>
      <p:pic>
        <p:nvPicPr>
          <p:cNvPr id="33" name="Picture 12">
            <a:extLst>
              <a:ext uri="{FF2B5EF4-FFF2-40B4-BE49-F238E27FC236}">
                <a16:creationId xmlns:a16="http://schemas.microsoft.com/office/drawing/2014/main" id="{BEBB9E90-88E0-4955-8C09-F150FA1B00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10730" y="6320152"/>
            <a:ext cx="1486398" cy="309666"/>
          </a:xfrm>
          <a:prstGeom prst="rect">
            <a:avLst/>
          </a:prstGeom>
        </p:spPr>
      </p:pic>
      <p:grpSp>
        <p:nvGrpSpPr>
          <p:cNvPr id="15" name="Agrupar 14">
            <a:extLst>
              <a:ext uri="{FF2B5EF4-FFF2-40B4-BE49-F238E27FC236}">
                <a16:creationId xmlns:a16="http://schemas.microsoft.com/office/drawing/2014/main" id="{2BFCEAC4-C4A1-44F4-B118-75081B23DC2D}"/>
              </a:ext>
            </a:extLst>
          </p:cNvPr>
          <p:cNvGrpSpPr/>
          <p:nvPr/>
        </p:nvGrpSpPr>
        <p:grpSpPr>
          <a:xfrm>
            <a:off x="-1260527" y="2681714"/>
            <a:ext cx="7018670" cy="3428413"/>
            <a:chOff x="-1260527" y="2696704"/>
            <a:chExt cx="7018670" cy="3428413"/>
          </a:xfrm>
        </p:grpSpPr>
        <p:sp>
          <p:nvSpPr>
            <p:cNvPr id="41" name="Paralelogramo 40">
              <a:extLst>
                <a:ext uri="{FF2B5EF4-FFF2-40B4-BE49-F238E27FC236}">
                  <a16:creationId xmlns:a16="http://schemas.microsoft.com/office/drawing/2014/main" id="{7ACFB871-6976-4F16-916E-D573636D3A4C}"/>
                </a:ext>
              </a:extLst>
            </p:cNvPr>
            <p:cNvSpPr/>
            <p:nvPr/>
          </p:nvSpPr>
          <p:spPr>
            <a:xfrm>
              <a:off x="-1260527" y="2696704"/>
              <a:ext cx="6115310" cy="3428413"/>
            </a:xfrm>
            <a:prstGeom prst="parallelogram">
              <a:avLst>
                <a:gd name="adj" fmla="val 25642"/>
              </a:avLst>
            </a:prstGeom>
            <a:noFill/>
            <a:ln cap="rnd">
              <a:solidFill>
                <a:srgbClr val="CC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6" name="Imagem 5" descr="Impressora preta sobre fundo branco&#10;&#10;Descrição gerada automaticamente">
              <a:extLst>
                <a:ext uri="{FF2B5EF4-FFF2-40B4-BE49-F238E27FC236}">
                  <a16:creationId xmlns:a16="http://schemas.microsoft.com/office/drawing/2014/main" id="{52A13085-11E4-4F39-85F7-319C86BA9C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250622" y="3335072"/>
              <a:ext cx="3507521" cy="2671733"/>
            </a:xfrm>
            <a:prstGeom prst="rect">
              <a:avLst/>
            </a:prstGeom>
          </p:spPr>
        </p:pic>
      </p:grpSp>
      <p:grpSp>
        <p:nvGrpSpPr>
          <p:cNvPr id="16" name="Agrupar 15">
            <a:extLst>
              <a:ext uri="{FF2B5EF4-FFF2-40B4-BE49-F238E27FC236}">
                <a16:creationId xmlns:a16="http://schemas.microsoft.com/office/drawing/2014/main" id="{7003D738-2BB3-4547-ACA3-815ACF1E103D}"/>
              </a:ext>
            </a:extLst>
          </p:cNvPr>
          <p:cNvGrpSpPr/>
          <p:nvPr/>
        </p:nvGrpSpPr>
        <p:grpSpPr>
          <a:xfrm>
            <a:off x="6433857" y="2681714"/>
            <a:ext cx="7018672" cy="3428413"/>
            <a:chOff x="6433857" y="2696704"/>
            <a:chExt cx="7018672" cy="3428413"/>
          </a:xfrm>
        </p:grpSpPr>
        <p:sp>
          <p:nvSpPr>
            <p:cNvPr id="42" name="Paralelogramo 41">
              <a:extLst>
                <a:ext uri="{FF2B5EF4-FFF2-40B4-BE49-F238E27FC236}">
                  <a16:creationId xmlns:a16="http://schemas.microsoft.com/office/drawing/2014/main" id="{10822F0A-3415-4C49-AA78-263E75192054}"/>
                </a:ext>
              </a:extLst>
            </p:cNvPr>
            <p:cNvSpPr/>
            <p:nvPr/>
          </p:nvSpPr>
          <p:spPr>
            <a:xfrm>
              <a:off x="7337219" y="2696704"/>
              <a:ext cx="6115310" cy="3428413"/>
            </a:xfrm>
            <a:prstGeom prst="parallelogram">
              <a:avLst>
                <a:gd name="adj" fmla="val 25642"/>
              </a:avLst>
            </a:prstGeom>
            <a:noFill/>
            <a:ln cap="rnd">
              <a:solidFill>
                <a:srgbClr val="CC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14" name="Imagem 13" descr="Impressora preta sobre fundo branco&#10;&#10;Descrição gerada automaticamente">
              <a:extLst>
                <a:ext uri="{FF2B5EF4-FFF2-40B4-BE49-F238E27FC236}">
                  <a16:creationId xmlns:a16="http://schemas.microsoft.com/office/drawing/2014/main" id="{6CB195EA-B788-46BD-8CFA-DA3423DEE7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33857" y="2868352"/>
              <a:ext cx="3507521" cy="3138453"/>
            </a:xfrm>
            <a:prstGeom prst="rect">
              <a:avLst/>
            </a:prstGeom>
          </p:spPr>
        </p:pic>
      </p:grpSp>
      <p:grpSp>
        <p:nvGrpSpPr>
          <p:cNvPr id="53" name="Agrupar 52">
            <a:extLst>
              <a:ext uri="{FF2B5EF4-FFF2-40B4-BE49-F238E27FC236}">
                <a16:creationId xmlns:a16="http://schemas.microsoft.com/office/drawing/2014/main" id="{6F57F245-F80F-4078-BA42-3E93CA64DC88}"/>
              </a:ext>
            </a:extLst>
          </p:cNvPr>
          <p:cNvGrpSpPr/>
          <p:nvPr/>
        </p:nvGrpSpPr>
        <p:grpSpPr>
          <a:xfrm>
            <a:off x="627653" y="3638863"/>
            <a:ext cx="1562236" cy="1166576"/>
            <a:chOff x="627653" y="3563913"/>
            <a:chExt cx="1562236" cy="1166576"/>
          </a:xfrm>
        </p:grpSpPr>
        <p:grpSp>
          <p:nvGrpSpPr>
            <p:cNvPr id="24" name="Agrupar 23">
              <a:extLst>
                <a:ext uri="{FF2B5EF4-FFF2-40B4-BE49-F238E27FC236}">
                  <a16:creationId xmlns:a16="http://schemas.microsoft.com/office/drawing/2014/main" id="{D79294F8-2B0E-4F5F-BBA9-5B87DAE8E5BD}"/>
                </a:ext>
              </a:extLst>
            </p:cNvPr>
            <p:cNvGrpSpPr/>
            <p:nvPr/>
          </p:nvGrpSpPr>
          <p:grpSpPr>
            <a:xfrm>
              <a:off x="627653" y="3563913"/>
              <a:ext cx="1562236" cy="483433"/>
              <a:chOff x="9284272" y="1489665"/>
              <a:chExt cx="1771660" cy="548239"/>
            </a:xfrm>
          </p:grpSpPr>
          <p:pic>
            <p:nvPicPr>
              <p:cNvPr id="45" name="Gráfico 44">
                <a:extLst>
                  <a:ext uri="{FF2B5EF4-FFF2-40B4-BE49-F238E27FC236}">
                    <a16:creationId xmlns:a16="http://schemas.microsoft.com/office/drawing/2014/main" id="{0F4AA4B6-05A5-488B-94B8-CF0D12EE00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rcRect/>
              <a:stretch/>
            </p:blipFill>
            <p:spPr>
              <a:xfrm>
                <a:off x="9307954" y="1793979"/>
                <a:ext cx="1724295" cy="243925"/>
              </a:xfrm>
              <a:prstGeom prst="rect">
                <a:avLst/>
              </a:prstGeom>
            </p:spPr>
          </p:pic>
          <p:pic>
            <p:nvPicPr>
              <p:cNvPr id="47" name="Gráfico 46">
                <a:extLst>
                  <a:ext uri="{FF2B5EF4-FFF2-40B4-BE49-F238E27FC236}">
                    <a16:creationId xmlns:a16="http://schemas.microsoft.com/office/drawing/2014/main" id="{4AB7A86E-4A12-4B0A-87B5-67C2036226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9284272" y="1489665"/>
                <a:ext cx="842274" cy="136585"/>
              </a:xfrm>
              <a:prstGeom prst="rect">
                <a:avLst/>
              </a:prstGeom>
            </p:spPr>
          </p:pic>
          <p:cxnSp>
            <p:nvCxnSpPr>
              <p:cNvPr id="22" name="Conector reto 21">
                <a:extLst>
                  <a:ext uri="{FF2B5EF4-FFF2-40B4-BE49-F238E27FC236}">
                    <a16:creationId xmlns:a16="http://schemas.microsoft.com/office/drawing/2014/main" id="{9E1A1CC0-8881-4E0D-AD2F-7C326D5785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284272" y="1686517"/>
                <a:ext cx="1771660" cy="0"/>
              </a:xfrm>
              <a:prstGeom prst="line">
                <a:avLst/>
              </a:prstGeom>
              <a:ln w="12700" cap="rnd">
                <a:solidFill>
                  <a:srgbClr val="CC0000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1" name="CaixaDeTexto 50">
              <a:extLst>
                <a:ext uri="{FF2B5EF4-FFF2-40B4-BE49-F238E27FC236}">
                  <a16:creationId xmlns:a16="http://schemas.microsoft.com/office/drawing/2014/main" id="{7CF2BDC5-CBBD-4FC9-9120-8E2591294366}"/>
                </a:ext>
              </a:extLst>
            </p:cNvPr>
            <p:cNvSpPr txBox="1"/>
            <p:nvPr/>
          </p:nvSpPr>
          <p:spPr>
            <a:xfrm>
              <a:off x="627653" y="4176491"/>
              <a:ext cx="1169475" cy="553998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marL="171450" lvl="0" indent="-171450">
                <a:buClr>
                  <a:srgbClr val="CC0000"/>
                </a:buClr>
                <a:buSzPct val="85000"/>
                <a:buFont typeface="Wingdings" panose="05000000000000000000" pitchFamily="2" charset="2"/>
                <a:buChar char="ü"/>
                <a:defRPr/>
              </a:pPr>
              <a:r>
                <a:rPr lang="pt-B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Impressora</a:t>
              </a:r>
            </a:p>
            <a:p>
              <a:pPr marL="171450" lvl="0" indent="-171450">
                <a:buClr>
                  <a:srgbClr val="CC0000"/>
                </a:buClr>
                <a:buSzPct val="85000"/>
                <a:buFont typeface="Wingdings" panose="05000000000000000000" pitchFamily="2" charset="2"/>
                <a:buChar char="ü"/>
                <a:defRPr/>
              </a:pPr>
              <a:r>
                <a:rPr lang="pt-B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Copiadora</a:t>
              </a:r>
            </a:p>
            <a:p>
              <a:pPr marL="171450" lvl="0" indent="-171450">
                <a:buClr>
                  <a:srgbClr val="CC0000"/>
                </a:buClr>
                <a:buSzPct val="85000"/>
                <a:buFont typeface="Wingdings" panose="05000000000000000000" pitchFamily="2" charset="2"/>
                <a:buChar char="ü"/>
                <a:defRPr/>
              </a:pPr>
              <a:r>
                <a:rPr lang="pt-B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Scanner</a:t>
              </a:r>
            </a:p>
          </p:txBody>
        </p:sp>
      </p:grpSp>
      <p:grpSp>
        <p:nvGrpSpPr>
          <p:cNvPr id="54" name="Agrupar 53">
            <a:extLst>
              <a:ext uri="{FF2B5EF4-FFF2-40B4-BE49-F238E27FC236}">
                <a16:creationId xmlns:a16="http://schemas.microsoft.com/office/drawing/2014/main" id="{A57AEB49-59EF-46B7-AADE-76876FB42AD6}"/>
              </a:ext>
            </a:extLst>
          </p:cNvPr>
          <p:cNvGrpSpPr/>
          <p:nvPr/>
        </p:nvGrpSpPr>
        <p:grpSpPr>
          <a:xfrm>
            <a:off x="10063622" y="3638863"/>
            <a:ext cx="1562236" cy="1351242"/>
            <a:chOff x="10063622" y="3563913"/>
            <a:chExt cx="1562236" cy="1351242"/>
          </a:xfrm>
        </p:grpSpPr>
        <p:grpSp>
          <p:nvGrpSpPr>
            <p:cNvPr id="50" name="Agrupar 49">
              <a:extLst>
                <a:ext uri="{FF2B5EF4-FFF2-40B4-BE49-F238E27FC236}">
                  <a16:creationId xmlns:a16="http://schemas.microsoft.com/office/drawing/2014/main" id="{B907BC76-ED76-4E06-B703-87DF8C3E59F2}"/>
                </a:ext>
              </a:extLst>
            </p:cNvPr>
            <p:cNvGrpSpPr/>
            <p:nvPr/>
          </p:nvGrpSpPr>
          <p:grpSpPr>
            <a:xfrm>
              <a:off x="10063622" y="3563913"/>
              <a:ext cx="1562236" cy="483432"/>
              <a:chOff x="11398669" y="1489665"/>
              <a:chExt cx="1771660" cy="548238"/>
            </a:xfrm>
          </p:grpSpPr>
          <p:pic>
            <p:nvPicPr>
              <p:cNvPr id="46" name="Gráfico 45">
                <a:extLst>
                  <a:ext uri="{FF2B5EF4-FFF2-40B4-BE49-F238E27FC236}">
                    <a16:creationId xmlns:a16="http://schemas.microsoft.com/office/drawing/2014/main" id="{425EB23A-9173-4B85-9881-5AE4CDDA0C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11"/>
                  </a:ext>
                </a:extLst>
              </a:blip>
              <a:srcRect/>
              <a:stretch/>
            </p:blipFill>
            <p:spPr>
              <a:xfrm>
                <a:off x="11423347" y="1793978"/>
                <a:ext cx="1715884" cy="243925"/>
              </a:xfrm>
              <a:prstGeom prst="rect">
                <a:avLst/>
              </a:prstGeom>
            </p:spPr>
          </p:pic>
          <p:pic>
            <p:nvPicPr>
              <p:cNvPr id="48" name="Gráfico 47">
                <a:extLst>
                  <a:ext uri="{FF2B5EF4-FFF2-40B4-BE49-F238E27FC236}">
                    <a16:creationId xmlns:a16="http://schemas.microsoft.com/office/drawing/2014/main" id="{D89A6FCD-716D-4066-9AAB-D2DED9DB10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11398669" y="1489665"/>
                <a:ext cx="842274" cy="136585"/>
              </a:xfrm>
              <a:prstGeom prst="rect">
                <a:avLst/>
              </a:prstGeom>
            </p:spPr>
          </p:pic>
          <p:cxnSp>
            <p:nvCxnSpPr>
              <p:cNvPr id="49" name="Conector reto 48">
                <a:extLst>
                  <a:ext uri="{FF2B5EF4-FFF2-40B4-BE49-F238E27FC236}">
                    <a16:creationId xmlns:a16="http://schemas.microsoft.com/office/drawing/2014/main" id="{7A83F27E-4E0D-404F-83F5-85514EF7AE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98669" y="1686517"/>
                <a:ext cx="1771660" cy="0"/>
              </a:xfrm>
              <a:prstGeom prst="line">
                <a:avLst/>
              </a:prstGeom>
              <a:ln w="12700" cap="rnd">
                <a:solidFill>
                  <a:srgbClr val="CC0000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CaixaDeTexto 51">
              <a:extLst>
                <a:ext uri="{FF2B5EF4-FFF2-40B4-BE49-F238E27FC236}">
                  <a16:creationId xmlns:a16="http://schemas.microsoft.com/office/drawing/2014/main" id="{33E60329-732F-4301-A509-709BF3BCF2A7}"/>
                </a:ext>
              </a:extLst>
            </p:cNvPr>
            <p:cNvSpPr txBox="1"/>
            <p:nvPr/>
          </p:nvSpPr>
          <p:spPr>
            <a:xfrm>
              <a:off x="10063622" y="4176491"/>
              <a:ext cx="1169475" cy="73866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marL="171450" lvl="0" indent="-171450">
                <a:buClr>
                  <a:srgbClr val="CC0000"/>
                </a:buClr>
                <a:buSzPct val="85000"/>
                <a:buFont typeface="Wingdings" panose="05000000000000000000" pitchFamily="2" charset="2"/>
                <a:buChar char="ü"/>
                <a:defRPr/>
              </a:pPr>
              <a:r>
                <a:rPr lang="pt-B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Impressora</a:t>
              </a:r>
            </a:p>
            <a:p>
              <a:pPr marL="171450" lvl="0" indent="-171450">
                <a:buClr>
                  <a:srgbClr val="CC0000"/>
                </a:buClr>
                <a:buSzPct val="85000"/>
                <a:buFont typeface="Wingdings" panose="05000000000000000000" pitchFamily="2" charset="2"/>
                <a:buChar char="ü"/>
                <a:defRPr/>
              </a:pPr>
              <a:r>
                <a:rPr lang="pt-B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Copiadora</a:t>
              </a:r>
            </a:p>
            <a:p>
              <a:pPr marL="171450" lvl="0" indent="-171450">
                <a:buClr>
                  <a:srgbClr val="CC0000"/>
                </a:buClr>
                <a:buSzPct val="85000"/>
                <a:buFont typeface="Wingdings" panose="05000000000000000000" pitchFamily="2" charset="2"/>
                <a:buChar char="ü"/>
                <a:defRPr/>
              </a:pPr>
              <a:r>
                <a:rPr lang="pt-B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Scanner</a:t>
              </a:r>
            </a:p>
            <a:p>
              <a:pPr marL="171450" lvl="0" indent="-171450">
                <a:buClr>
                  <a:srgbClr val="CC0000"/>
                </a:buClr>
                <a:buSzPct val="85000"/>
                <a:buFont typeface="Wingdings" panose="05000000000000000000" pitchFamily="2" charset="2"/>
                <a:buChar char="ü"/>
                <a:defRPr/>
              </a:pPr>
              <a:r>
                <a:rPr lang="pt-B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Fax</a:t>
              </a:r>
              <a:endParaRPr lang="pt-BR" sz="1200" dirty="0">
                <a:solidFill>
                  <a:srgbClr val="CC0000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0" name="Agrupar 59">
            <a:extLst>
              <a:ext uri="{FF2B5EF4-FFF2-40B4-BE49-F238E27FC236}">
                <a16:creationId xmlns:a16="http://schemas.microsoft.com/office/drawing/2014/main" id="{BB5AAF9C-42FB-407A-8F30-9287827E5638}"/>
              </a:ext>
            </a:extLst>
          </p:cNvPr>
          <p:cNvGrpSpPr/>
          <p:nvPr/>
        </p:nvGrpSpPr>
        <p:grpSpPr>
          <a:xfrm>
            <a:off x="6352606" y="920327"/>
            <a:ext cx="3358117" cy="4152235"/>
            <a:chOff x="6352606" y="920327"/>
            <a:chExt cx="3358117" cy="4152235"/>
          </a:xfrm>
        </p:grpSpPr>
        <p:sp>
          <p:nvSpPr>
            <p:cNvPr id="57" name="Trapezoide 56">
              <a:extLst>
                <a:ext uri="{FF2B5EF4-FFF2-40B4-BE49-F238E27FC236}">
                  <a16:creationId xmlns:a16="http://schemas.microsoft.com/office/drawing/2014/main" id="{BB778F9B-6C01-448C-A141-0507114068EB}"/>
                </a:ext>
              </a:extLst>
            </p:cNvPr>
            <p:cNvSpPr/>
            <p:nvPr/>
          </p:nvSpPr>
          <p:spPr>
            <a:xfrm rot="8621771">
              <a:off x="7406548" y="1931762"/>
              <a:ext cx="2304175" cy="3140800"/>
            </a:xfrm>
            <a:custGeom>
              <a:avLst/>
              <a:gdLst>
                <a:gd name="connsiteX0" fmla="*/ 0 w 1854737"/>
                <a:gd name="connsiteY0" fmla="*/ 3185401 h 3185401"/>
                <a:gd name="connsiteX1" fmla="*/ 463684 w 1854737"/>
                <a:gd name="connsiteY1" fmla="*/ 0 h 3185401"/>
                <a:gd name="connsiteX2" fmla="*/ 1391053 w 1854737"/>
                <a:gd name="connsiteY2" fmla="*/ 0 h 3185401"/>
                <a:gd name="connsiteX3" fmla="*/ 1854737 w 1854737"/>
                <a:gd name="connsiteY3" fmla="*/ 3185401 h 3185401"/>
                <a:gd name="connsiteX4" fmla="*/ 0 w 1854737"/>
                <a:gd name="connsiteY4" fmla="*/ 3185401 h 3185401"/>
                <a:gd name="connsiteX0" fmla="*/ 0 w 1854737"/>
                <a:gd name="connsiteY0" fmla="*/ 3185401 h 3185401"/>
                <a:gd name="connsiteX1" fmla="*/ 757048 w 1854737"/>
                <a:gd name="connsiteY1" fmla="*/ 43217 h 3185401"/>
                <a:gd name="connsiteX2" fmla="*/ 1391053 w 1854737"/>
                <a:gd name="connsiteY2" fmla="*/ 0 h 3185401"/>
                <a:gd name="connsiteX3" fmla="*/ 1854737 w 1854737"/>
                <a:gd name="connsiteY3" fmla="*/ 3185401 h 3185401"/>
                <a:gd name="connsiteX4" fmla="*/ 0 w 1854737"/>
                <a:gd name="connsiteY4" fmla="*/ 3185401 h 3185401"/>
                <a:gd name="connsiteX0" fmla="*/ 0 w 1854737"/>
                <a:gd name="connsiteY0" fmla="*/ 3185401 h 3185401"/>
                <a:gd name="connsiteX1" fmla="*/ 468598 w 1854737"/>
                <a:gd name="connsiteY1" fmla="*/ 19865 h 3185401"/>
                <a:gd name="connsiteX2" fmla="*/ 1391053 w 1854737"/>
                <a:gd name="connsiteY2" fmla="*/ 0 h 3185401"/>
                <a:gd name="connsiteX3" fmla="*/ 1854737 w 1854737"/>
                <a:gd name="connsiteY3" fmla="*/ 3185401 h 3185401"/>
                <a:gd name="connsiteX4" fmla="*/ 0 w 1854737"/>
                <a:gd name="connsiteY4" fmla="*/ 3185401 h 3185401"/>
                <a:gd name="connsiteX0" fmla="*/ 0 w 1854737"/>
                <a:gd name="connsiteY0" fmla="*/ 3165536 h 3165536"/>
                <a:gd name="connsiteX1" fmla="*/ 468598 w 1854737"/>
                <a:gd name="connsiteY1" fmla="*/ 0 h 3165536"/>
                <a:gd name="connsiteX2" fmla="*/ 1284360 w 1854737"/>
                <a:gd name="connsiteY2" fmla="*/ 54554 h 3165536"/>
                <a:gd name="connsiteX3" fmla="*/ 1854737 w 1854737"/>
                <a:gd name="connsiteY3" fmla="*/ 3165536 h 3165536"/>
                <a:gd name="connsiteX4" fmla="*/ 0 w 1854737"/>
                <a:gd name="connsiteY4" fmla="*/ 3165536 h 3165536"/>
                <a:gd name="connsiteX0" fmla="*/ 0 w 1854737"/>
                <a:gd name="connsiteY0" fmla="*/ 3171870 h 3171870"/>
                <a:gd name="connsiteX1" fmla="*/ 468598 w 1854737"/>
                <a:gd name="connsiteY1" fmla="*/ 6334 h 3171870"/>
                <a:gd name="connsiteX2" fmla="*/ 1400618 w 1854737"/>
                <a:gd name="connsiteY2" fmla="*/ 0 h 3171870"/>
                <a:gd name="connsiteX3" fmla="*/ 1854737 w 1854737"/>
                <a:gd name="connsiteY3" fmla="*/ 3171870 h 3171870"/>
                <a:gd name="connsiteX4" fmla="*/ 0 w 1854737"/>
                <a:gd name="connsiteY4" fmla="*/ 3171870 h 3171870"/>
                <a:gd name="connsiteX0" fmla="*/ 0 w 2076527"/>
                <a:gd name="connsiteY0" fmla="*/ 3106460 h 3171870"/>
                <a:gd name="connsiteX1" fmla="*/ 690388 w 2076527"/>
                <a:gd name="connsiteY1" fmla="*/ 6334 h 3171870"/>
                <a:gd name="connsiteX2" fmla="*/ 1622408 w 2076527"/>
                <a:gd name="connsiteY2" fmla="*/ 0 h 3171870"/>
                <a:gd name="connsiteX3" fmla="*/ 2076527 w 2076527"/>
                <a:gd name="connsiteY3" fmla="*/ 3171870 h 3171870"/>
                <a:gd name="connsiteX4" fmla="*/ 0 w 2076527"/>
                <a:gd name="connsiteY4" fmla="*/ 3106460 h 3171870"/>
                <a:gd name="connsiteX0" fmla="*/ 0 w 2304175"/>
                <a:gd name="connsiteY0" fmla="*/ 3106460 h 3140800"/>
                <a:gd name="connsiteX1" fmla="*/ 690388 w 2304175"/>
                <a:gd name="connsiteY1" fmla="*/ 6334 h 3140800"/>
                <a:gd name="connsiteX2" fmla="*/ 1622408 w 2304175"/>
                <a:gd name="connsiteY2" fmla="*/ 0 h 3140800"/>
                <a:gd name="connsiteX3" fmla="*/ 2304175 w 2304175"/>
                <a:gd name="connsiteY3" fmla="*/ 3140800 h 3140800"/>
                <a:gd name="connsiteX4" fmla="*/ 0 w 2304175"/>
                <a:gd name="connsiteY4" fmla="*/ 3106460 h 314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4175" h="3140800">
                  <a:moveTo>
                    <a:pt x="0" y="3106460"/>
                  </a:moveTo>
                  <a:lnTo>
                    <a:pt x="690388" y="6334"/>
                  </a:lnTo>
                  <a:lnTo>
                    <a:pt x="1622408" y="0"/>
                  </a:lnTo>
                  <a:lnTo>
                    <a:pt x="2304175" y="3140800"/>
                  </a:lnTo>
                  <a:lnTo>
                    <a:pt x="0" y="310646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55" name="Imagem 54" descr="Impressora preta sobre fundo branco&#10;&#10;Descrição gerada automaticamente">
              <a:extLst>
                <a:ext uri="{FF2B5EF4-FFF2-40B4-BE49-F238E27FC236}">
                  <a16:creationId xmlns:a16="http://schemas.microsoft.com/office/drawing/2014/main" id="{7C6094BF-14A2-4688-8571-037B5426571E}"/>
                </a:ext>
              </a:extLst>
            </p:cNvPr>
            <p:cNvPicPr>
              <a:picLocks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352606" y="920327"/>
              <a:ext cx="2326488" cy="232648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</a:ln>
            <a:effectLst>
              <a:outerShdw blurRad="12700" dist="254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56" name="Elipse 55">
            <a:extLst>
              <a:ext uri="{FF2B5EF4-FFF2-40B4-BE49-F238E27FC236}">
                <a16:creationId xmlns:a16="http://schemas.microsoft.com/office/drawing/2014/main" id="{9CE785B0-3439-407D-A48E-0AE9D0B42443}"/>
              </a:ext>
            </a:extLst>
          </p:cNvPr>
          <p:cNvSpPr/>
          <p:nvPr/>
        </p:nvSpPr>
        <p:spPr>
          <a:xfrm>
            <a:off x="8964158" y="4248138"/>
            <a:ext cx="942108" cy="94210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8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2.08333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2.5E-6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accel="48000" decel="41333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33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4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accel="38000" fill="hold" nodeType="withEffect" p14:presetBounceEnd="35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5000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5000">
                                          <p:cBhvr additive="base">
                                            <p:cTn id="3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accel="38000" fill="hold" nodeType="withEffect" p14:presetBounceEnd="35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5000">
                                          <p:cBhvr additive="base">
                                            <p:cTn id="4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5000">
                                          <p:cBhvr additive="base"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accel="48000" decel="5200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accel="48000" decel="5200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7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7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1" presetClass="entr" presetSubtype="1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3" dur="75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9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56" dur="10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4.375E-6 -1.11111E-6 L -0.12019 -1.11111E-6 " pathEditMode="relative" rAng="0" ptsTypes="AA">
                                          <p:cBhvr>
                                            <p:cTn id="61" dur="750" spd="-100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016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  <p:bldP spid="11" grpId="0"/>
          <p:bldP spid="5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2.08333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2.5E-6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accel="48000" decel="41333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accel="38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accel="38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accel="48000" decel="5200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accel="48000" decel="5200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7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7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1" presetClass="entr" presetSubtype="1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3" dur="75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9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56" dur="10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4.375E-6 -1.11111E-6 L -0.12019 -1.11111E-6 " pathEditMode="relative" rAng="0" ptsTypes="AA">
                                          <p:cBhvr>
                                            <p:cTn id="61" dur="750" spd="-100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016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  <p:bldP spid="11" grpId="0"/>
          <p:bldP spid="56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33957CF-FCE1-4E9E-BA1F-8D713E456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960293"/>
            <a:ext cx="12192000" cy="7832361"/>
          </a:xfrm>
          <a:prstGeom prst="rect">
            <a:avLst/>
          </a:prstGeom>
        </p:spPr>
      </p:pic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906679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b="1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Tanque de tinta </a:t>
            </a:r>
            <a:r>
              <a:rPr lang="pt-BR" sz="1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 mais economia em todos os sentidos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1" y="498910"/>
            <a:ext cx="633074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ECONOMIA DE TINTA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EEAEE57B-9E3F-4C7E-9C49-C85872478A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67934" y="4213419"/>
            <a:ext cx="1266270" cy="2673797"/>
          </a:xfrm>
          <a:prstGeom prst="rect">
            <a:avLst/>
          </a:prstGeom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DE643892-BEB5-412A-AD88-0D7356498CF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14877" y="4425708"/>
            <a:ext cx="1073440" cy="2461508"/>
          </a:xfrm>
          <a:prstGeom prst="rect">
            <a:avLst/>
          </a:prstGeom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6BD869BA-72B1-498C-A95E-4F009B63821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14608" y="4420865"/>
            <a:ext cx="1061644" cy="2466351"/>
          </a:xfrm>
          <a:prstGeom prst="rect">
            <a:avLst/>
          </a:prstGeom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69B5EC7A-5B54-4EE0-8D85-F96F0B1A20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18491" y="4425708"/>
            <a:ext cx="1045679" cy="2461508"/>
          </a:xfrm>
          <a:prstGeom prst="rect">
            <a:avLst/>
          </a:prstGeom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7" name="Gráfico 76">
            <a:extLst>
              <a:ext uri="{FF2B5EF4-FFF2-40B4-BE49-F238E27FC236}">
                <a16:creationId xmlns:a16="http://schemas.microsoft.com/office/drawing/2014/main" id="{08CED22C-F16A-40E3-8421-FBCADBFBF14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14831" y="3721407"/>
            <a:ext cx="1864135" cy="302292"/>
          </a:xfrm>
          <a:prstGeom prst="rect">
            <a:avLst/>
          </a:prstGeom>
        </p:spPr>
      </p:pic>
      <p:grpSp>
        <p:nvGrpSpPr>
          <p:cNvPr id="78" name="Agrupar 77">
            <a:extLst>
              <a:ext uri="{FF2B5EF4-FFF2-40B4-BE49-F238E27FC236}">
                <a16:creationId xmlns:a16="http://schemas.microsoft.com/office/drawing/2014/main" id="{18DBDAAE-C9AC-4F6C-B730-F2A4478DAB21}"/>
              </a:ext>
            </a:extLst>
          </p:cNvPr>
          <p:cNvGrpSpPr/>
          <p:nvPr/>
        </p:nvGrpSpPr>
        <p:grpSpPr>
          <a:xfrm>
            <a:off x="-604911" y="4197545"/>
            <a:ext cx="5472333" cy="1671799"/>
            <a:chOff x="-177818" y="2061320"/>
            <a:chExt cx="5472333" cy="1671799"/>
          </a:xfrm>
        </p:grpSpPr>
        <p:sp>
          <p:nvSpPr>
            <p:cNvPr id="79" name="Paralelogramo 78">
              <a:extLst>
                <a:ext uri="{FF2B5EF4-FFF2-40B4-BE49-F238E27FC236}">
                  <a16:creationId xmlns:a16="http://schemas.microsoft.com/office/drawing/2014/main" id="{5DCCC997-5BD6-4CDB-81CE-60C8910A381E}"/>
                </a:ext>
              </a:extLst>
            </p:cNvPr>
            <p:cNvSpPr/>
            <p:nvPr/>
          </p:nvSpPr>
          <p:spPr>
            <a:xfrm>
              <a:off x="-177818" y="2061320"/>
              <a:ext cx="5472333" cy="1671799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80" name="Title 1">
              <a:extLst>
                <a:ext uri="{FF2B5EF4-FFF2-40B4-BE49-F238E27FC236}">
                  <a16:creationId xmlns:a16="http://schemas.microsoft.com/office/drawing/2014/main" id="{F8596438-B938-4998-B9B4-CABBA2A8A5D1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841924" y="2276871"/>
              <a:ext cx="3922129" cy="12824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spcAft>
                  <a:spcPts val="800"/>
                </a:spcAft>
                <a:defRPr/>
              </a:pPr>
              <a:r>
                <a:rPr lang="pt-BR" sz="1500" kern="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A tecnologia Mega Tank </a:t>
              </a:r>
              <a:r>
                <a:rPr lang="pt-BR" sz="15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utiliza tanques de tinta recarregáveis e de alto rendimento.</a:t>
              </a:r>
            </a:p>
            <a:p>
              <a:pPr lvl="0" algn="l">
                <a:spcAft>
                  <a:spcPts val="800"/>
                </a:spcAft>
                <a:defRPr/>
              </a:pPr>
              <a:r>
                <a:rPr lang="pt-BR" sz="15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Seus grandes reservatórios proporcionam </a:t>
              </a:r>
              <a:r>
                <a:rPr lang="pt-BR" sz="1500" kern="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mais impressões com menor número de reposições </a:t>
              </a:r>
              <a:r>
                <a:rPr lang="pt-BR" sz="15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 tinta.</a:t>
              </a:r>
            </a:p>
          </p:txBody>
        </p:sp>
      </p:grpSp>
      <p:grpSp>
        <p:nvGrpSpPr>
          <p:cNvPr id="50" name="Agrupar 49">
            <a:extLst>
              <a:ext uri="{FF2B5EF4-FFF2-40B4-BE49-F238E27FC236}">
                <a16:creationId xmlns:a16="http://schemas.microsoft.com/office/drawing/2014/main" id="{67785266-2A7D-4705-A5B2-F2BEC0FBED39}"/>
              </a:ext>
            </a:extLst>
          </p:cNvPr>
          <p:cNvGrpSpPr/>
          <p:nvPr/>
        </p:nvGrpSpPr>
        <p:grpSpPr>
          <a:xfrm>
            <a:off x="8128468" y="1671571"/>
            <a:ext cx="4642585" cy="367552"/>
            <a:chOff x="8128468" y="1671571"/>
            <a:chExt cx="4642585" cy="367552"/>
          </a:xfrm>
        </p:grpSpPr>
        <p:sp>
          <p:nvSpPr>
            <p:cNvPr id="89" name="Paralelogramo 88">
              <a:extLst>
                <a:ext uri="{FF2B5EF4-FFF2-40B4-BE49-F238E27FC236}">
                  <a16:creationId xmlns:a16="http://schemas.microsoft.com/office/drawing/2014/main" id="{C6BDF6AB-2378-4BC8-9E9D-563BF6578E8D}"/>
                </a:ext>
              </a:extLst>
            </p:cNvPr>
            <p:cNvSpPr/>
            <p:nvPr/>
          </p:nvSpPr>
          <p:spPr>
            <a:xfrm>
              <a:off x="8128468" y="1678605"/>
              <a:ext cx="4642585" cy="360518"/>
            </a:xfrm>
            <a:prstGeom prst="parallelogram">
              <a:avLst>
                <a:gd name="adj" fmla="val 25642"/>
              </a:avLst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MODO PADRÃO</a:t>
              </a:r>
              <a:endParaRPr lang="pt-BR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7" name="Paralelogramo 96">
              <a:extLst>
                <a:ext uri="{FF2B5EF4-FFF2-40B4-BE49-F238E27FC236}">
                  <a16:creationId xmlns:a16="http://schemas.microsoft.com/office/drawing/2014/main" id="{FE8D0EA9-6D5F-40B0-BBB2-6AC7F69EB474}"/>
                </a:ext>
              </a:extLst>
            </p:cNvPr>
            <p:cNvSpPr/>
            <p:nvPr/>
          </p:nvSpPr>
          <p:spPr>
            <a:xfrm>
              <a:off x="9980676" y="1671571"/>
              <a:ext cx="1927693" cy="360518"/>
            </a:xfrm>
            <a:prstGeom prst="parallelogram">
              <a:avLst>
                <a:gd name="adj" fmla="val 25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MODO ECONÔMICO</a:t>
              </a:r>
              <a:endParaRPr lang="pt-BR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1" name="Conector reto 30">
              <a:extLst>
                <a:ext uri="{FF2B5EF4-FFF2-40B4-BE49-F238E27FC236}">
                  <a16:creationId xmlns:a16="http://schemas.microsoft.com/office/drawing/2014/main" id="{86418730-A98B-4391-81B7-209F130EEA4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20538" y="1738853"/>
              <a:ext cx="60138" cy="233621"/>
            </a:xfrm>
            <a:prstGeom prst="line">
              <a:avLst/>
            </a:prstGeom>
            <a:ln w="127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Agrupar 104">
            <a:extLst>
              <a:ext uri="{FF2B5EF4-FFF2-40B4-BE49-F238E27FC236}">
                <a16:creationId xmlns:a16="http://schemas.microsoft.com/office/drawing/2014/main" id="{5AF54B28-2568-48BF-A564-2C84998E17EF}"/>
              </a:ext>
            </a:extLst>
          </p:cNvPr>
          <p:cNvGrpSpPr/>
          <p:nvPr/>
        </p:nvGrpSpPr>
        <p:grpSpPr>
          <a:xfrm>
            <a:off x="5547761" y="2084270"/>
            <a:ext cx="7222954" cy="704927"/>
            <a:chOff x="5547761" y="2084270"/>
            <a:chExt cx="7222954" cy="704927"/>
          </a:xfrm>
        </p:grpSpPr>
        <p:sp>
          <p:nvSpPr>
            <p:cNvPr id="92" name="Paralelogramo 91">
              <a:extLst>
                <a:ext uri="{FF2B5EF4-FFF2-40B4-BE49-F238E27FC236}">
                  <a16:creationId xmlns:a16="http://schemas.microsoft.com/office/drawing/2014/main" id="{7F0DA10E-166A-4E9E-80CC-6B416BF1CAF5}"/>
                </a:ext>
              </a:extLst>
            </p:cNvPr>
            <p:cNvSpPr/>
            <p:nvPr/>
          </p:nvSpPr>
          <p:spPr>
            <a:xfrm>
              <a:off x="7932850" y="2084270"/>
              <a:ext cx="4837865" cy="698915"/>
            </a:xfrm>
            <a:prstGeom prst="parallelogram">
              <a:avLst>
                <a:gd name="adj" fmla="val 25642"/>
              </a:avLst>
            </a:prstGeom>
            <a:solidFill>
              <a:srgbClr val="66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0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Aproximadamente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sz="14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14.000 </a:t>
              </a:r>
              <a:r>
                <a:rPr lang="en-US" sz="10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folhas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7" name="Agrupar 26">
              <a:extLst>
                <a:ext uri="{FF2B5EF4-FFF2-40B4-BE49-F238E27FC236}">
                  <a16:creationId xmlns:a16="http://schemas.microsoft.com/office/drawing/2014/main" id="{75771648-93A7-49D8-98DD-28642C6215B8}"/>
                </a:ext>
              </a:extLst>
            </p:cNvPr>
            <p:cNvGrpSpPr/>
            <p:nvPr/>
          </p:nvGrpSpPr>
          <p:grpSpPr>
            <a:xfrm>
              <a:off x="7396592" y="2086176"/>
              <a:ext cx="715136" cy="699754"/>
              <a:chOff x="7695395" y="2029324"/>
              <a:chExt cx="869158" cy="850463"/>
            </a:xfrm>
          </p:grpSpPr>
          <p:pic>
            <p:nvPicPr>
              <p:cNvPr id="86" name="Imagem 85">
                <a:extLst>
                  <a:ext uri="{FF2B5EF4-FFF2-40B4-BE49-F238E27FC236}">
                    <a16:creationId xmlns:a16="http://schemas.microsoft.com/office/drawing/2014/main" id="{F32F710F-0B61-43BB-A2A4-46B65B2F92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8199252" y="2042113"/>
                <a:ext cx="365301" cy="837672"/>
              </a:xfrm>
              <a:prstGeom prst="rect">
                <a:avLst/>
              </a:prstGeom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87" name="Imagem 86">
                <a:extLst>
                  <a:ext uri="{FF2B5EF4-FFF2-40B4-BE49-F238E27FC236}">
                    <a16:creationId xmlns:a16="http://schemas.microsoft.com/office/drawing/2014/main" id="{23DBA86A-79AB-465C-97DC-33064EA88A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7952165" y="2040460"/>
                <a:ext cx="361288" cy="839323"/>
              </a:xfrm>
              <a:prstGeom prst="rect">
                <a:avLst/>
              </a:prstGeom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88" name="Imagem 87">
                <a:extLst>
                  <a:ext uri="{FF2B5EF4-FFF2-40B4-BE49-F238E27FC236}">
                    <a16:creationId xmlns:a16="http://schemas.microsoft.com/office/drawing/2014/main" id="{1889A835-433B-4852-BFD4-EB3D6B8CA0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7695395" y="2029324"/>
                <a:ext cx="361288" cy="850463"/>
              </a:xfrm>
              <a:prstGeom prst="rect">
                <a:avLst/>
              </a:prstGeom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sp>
          <p:nvSpPr>
            <p:cNvPr id="98" name="Paralelogramo 97">
              <a:extLst>
                <a:ext uri="{FF2B5EF4-FFF2-40B4-BE49-F238E27FC236}">
                  <a16:creationId xmlns:a16="http://schemas.microsoft.com/office/drawing/2014/main" id="{8602E00F-52F1-4894-BC48-D387EEE6B316}"/>
                </a:ext>
              </a:extLst>
            </p:cNvPr>
            <p:cNvSpPr/>
            <p:nvPr/>
          </p:nvSpPr>
          <p:spPr>
            <a:xfrm>
              <a:off x="9784058" y="2085356"/>
              <a:ext cx="2008777" cy="698915"/>
            </a:xfrm>
            <a:prstGeom prst="parallelogram">
              <a:avLst>
                <a:gd name="adj" fmla="val 25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0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Aproximadamente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sz="14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21.000 </a:t>
              </a:r>
              <a:r>
                <a:rPr lang="en-US" sz="10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folhas</a:t>
              </a:r>
              <a:endParaRPr lang="pt-B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1" name="Paralelogramo 100">
              <a:extLst>
                <a:ext uri="{FF2B5EF4-FFF2-40B4-BE49-F238E27FC236}">
                  <a16:creationId xmlns:a16="http://schemas.microsoft.com/office/drawing/2014/main" id="{6A45D1BB-E70E-43F3-A55F-464E5CAD07F6}"/>
                </a:ext>
              </a:extLst>
            </p:cNvPr>
            <p:cNvSpPr/>
            <p:nvPr/>
          </p:nvSpPr>
          <p:spPr>
            <a:xfrm>
              <a:off x="5547761" y="2090282"/>
              <a:ext cx="2008777" cy="698915"/>
            </a:xfrm>
            <a:prstGeom prst="parallelogram">
              <a:avLst>
                <a:gd name="adj" fmla="val 25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r"/>
              <a:r>
                <a:rPr lang="en-US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 </a:t>
              </a:r>
              <a:r>
                <a:rPr lang="en-US" sz="1200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garrafa</a:t>
              </a:r>
              <a:endPara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r"/>
              <a:r>
                <a:rPr lang="en-US" sz="1200" dirty="0">
                  <a:solidFill>
                    <a:schemeClr val="tx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DE CADA COR</a:t>
              </a:r>
              <a:endParaRPr lang="pt-BR" sz="1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03" name="Conector reto 102">
              <a:extLst>
                <a:ext uri="{FF2B5EF4-FFF2-40B4-BE49-F238E27FC236}">
                  <a16:creationId xmlns:a16="http://schemas.microsoft.com/office/drawing/2014/main" id="{7E8A1951-DA13-4672-822E-9FC194C42C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739607" y="2201549"/>
              <a:ext cx="122448" cy="475684"/>
            </a:xfrm>
            <a:prstGeom prst="line">
              <a:avLst/>
            </a:prstGeom>
            <a:ln w="127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Agrupar 105">
            <a:extLst>
              <a:ext uri="{FF2B5EF4-FFF2-40B4-BE49-F238E27FC236}">
                <a16:creationId xmlns:a16="http://schemas.microsoft.com/office/drawing/2014/main" id="{76B64EDC-45D2-4AC1-B643-96CF0B19C582}"/>
              </a:ext>
            </a:extLst>
          </p:cNvPr>
          <p:cNvGrpSpPr/>
          <p:nvPr/>
        </p:nvGrpSpPr>
        <p:grpSpPr>
          <a:xfrm>
            <a:off x="5800477" y="2828332"/>
            <a:ext cx="6772725" cy="763308"/>
            <a:chOff x="5800477" y="2828332"/>
            <a:chExt cx="6772725" cy="763308"/>
          </a:xfrm>
        </p:grpSpPr>
        <p:sp>
          <p:nvSpPr>
            <p:cNvPr id="95" name="Paralelogramo 94">
              <a:extLst>
                <a:ext uri="{FF2B5EF4-FFF2-40B4-BE49-F238E27FC236}">
                  <a16:creationId xmlns:a16="http://schemas.microsoft.com/office/drawing/2014/main" id="{D8B906DE-147B-41B1-94A5-C0003A623576}"/>
                </a:ext>
              </a:extLst>
            </p:cNvPr>
            <p:cNvSpPr/>
            <p:nvPr/>
          </p:nvSpPr>
          <p:spPr>
            <a:xfrm>
              <a:off x="7735337" y="2828332"/>
              <a:ext cx="4837865" cy="698915"/>
            </a:xfrm>
            <a:prstGeom prst="parallelogram">
              <a:avLst>
                <a:gd name="adj" fmla="val 25642"/>
              </a:avLst>
            </a:prstGeom>
            <a:solidFill>
              <a:srgbClr val="66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0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Aproximadamente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sz="14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6.000 </a:t>
              </a:r>
              <a:r>
                <a:rPr lang="en-US" sz="10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folhas</a:t>
              </a:r>
              <a:endParaRPr lang="pt-B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5" name="Imagem 84">
              <a:extLst>
                <a:ext uri="{FF2B5EF4-FFF2-40B4-BE49-F238E27FC236}">
                  <a16:creationId xmlns:a16="http://schemas.microsoft.com/office/drawing/2014/main" id="{96EFB6EE-C0BD-4D32-B066-6885C4DE4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32119" y="2831618"/>
              <a:ext cx="328759" cy="694192"/>
            </a:xfrm>
            <a:prstGeom prst="rect">
              <a:avLst/>
            </a:prstGeo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99" name="Paralelogramo 98">
              <a:extLst>
                <a:ext uri="{FF2B5EF4-FFF2-40B4-BE49-F238E27FC236}">
                  <a16:creationId xmlns:a16="http://schemas.microsoft.com/office/drawing/2014/main" id="{61E8F10B-796A-4707-879E-3EDE3E874E7D}"/>
                </a:ext>
              </a:extLst>
            </p:cNvPr>
            <p:cNvSpPr/>
            <p:nvPr/>
          </p:nvSpPr>
          <p:spPr>
            <a:xfrm>
              <a:off x="9586545" y="2828332"/>
              <a:ext cx="2008777" cy="698915"/>
            </a:xfrm>
            <a:prstGeom prst="parallelogram">
              <a:avLst>
                <a:gd name="adj" fmla="val 25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0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Aproximadamente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sz="14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9.000 </a:t>
              </a:r>
              <a:r>
                <a:rPr lang="en-US" sz="10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folhas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2" name="Paralelogramo 101">
              <a:extLst>
                <a:ext uri="{FF2B5EF4-FFF2-40B4-BE49-F238E27FC236}">
                  <a16:creationId xmlns:a16="http://schemas.microsoft.com/office/drawing/2014/main" id="{16923C42-7C17-455C-B0E9-B15779027DC6}"/>
                </a:ext>
              </a:extLst>
            </p:cNvPr>
            <p:cNvSpPr/>
            <p:nvPr/>
          </p:nvSpPr>
          <p:spPr>
            <a:xfrm>
              <a:off x="5800477" y="2892725"/>
              <a:ext cx="2008777" cy="698915"/>
            </a:xfrm>
            <a:prstGeom prst="parallelogram">
              <a:avLst>
                <a:gd name="adj" fmla="val 25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r"/>
              <a:r>
                <a:rPr lang="en-US" sz="12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 </a:t>
              </a:r>
              <a:r>
                <a:rPr lang="en-US" sz="1200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garrafa</a:t>
              </a:r>
              <a:endPara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r"/>
              <a:r>
                <a:rPr lang="en-US" sz="1200" dirty="0">
                  <a:solidFill>
                    <a:schemeClr val="tx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DE PRETO</a:t>
              </a:r>
              <a:endParaRPr lang="pt-BR" sz="1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04" name="Conector reto 103">
              <a:extLst>
                <a:ext uri="{FF2B5EF4-FFF2-40B4-BE49-F238E27FC236}">
                  <a16:creationId xmlns:a16="http://schemas.microsoft.com/office/drawing/2014/main" id="{641C5380-F957-45DF-9CE1-1DC0D608157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561314" y="2938811"/>
              <a:ext cx="116782" cy="453677"/>
            </a:xfrm>
            <a:prstGeom prst="line">
              <a:avLst/>
            </a:prstGeom>
            <a:ln w="127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4" name="Picture 12">
            <a:extLst>
              <a:ext uri="{FF2B5EF4-FFF2-40B4-BE49-F238E27FC236}">
                <a16:creationId xmlns:a16="http://schemas.microsoft.com/office/drawing/2014/main" id="{79405C89-429D-4B54-BFBB-2FE7D8955584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-28947" y="6239085"/>
            <a:ext cx="2417818" cy="64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80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6.25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2.08333E-7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48148E-6 L 0 0.1331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664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3" presetClass="path" presetSubtype="0" accel="50000" decel="5000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Motion origin="layout" path="M 3.33333E-6 -3.33333E-6 L -0.08386 -3.33333E-6 " pathEditMode="relative" rAng="0" ptsTypes="AA">
                                          <p:cBhvr>
                                            <p:cTn id="40" dur="750" spd="-100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193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46667" decel="53333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accel="38000" fill="hold" nodeType="withEffect" p14:presetBounceEnd="32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47" dur="75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48" dur="75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38000" fill="hold" nodeType="withEffect" p14:presetBounceEnd="32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51" dur="75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52" dur="75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accel="38000" fill="hold" nodeType="withEffect" p14:presetBounceEnd="32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55" dur="7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56" dur="7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accel="38000" fill="hold" nodeType="withEffect" p14:presetBounceEnd="32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59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60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accel="45000" decel="46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accel="45000" decel="4600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accel="45000" decel="4600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75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76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6.25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2.08333E-7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48148E-6 L 0 0.1331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664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3" presetClass="path" presetSubtype="0" accel="50000" decel="5000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Motion origin="layout" path="M 3.33333E-6 -3.33333E-6 L -0.08386 -3.33333E-6 " pathEditMode="relative" rAng="0" ptsTypes="AA">
                                          <p:cBhvr>
                                            <p:cTn id="40" dur="750" spd="-100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193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46667" decel="53333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accel="38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38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accel="38000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accel="3800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accel="45000" decel="46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accel="45000" decel="4600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accel="45000" decel="4600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10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33957CF-FCE1-4E9E-BA1F-8D713E456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643468"/>
            <a:ext cx="12192000" cy="7832361"/>
          </a:xfrm>
          <a:prstGeom prst="rect">
            <a:avLst/>
          </a:prstGeom>
        </p:spPr>
      </p:pic>
      <p:grpSp>
        <p:nvGrpSpPr>
          <p:cNvPr id="14" name="Agrupar 13">
            <a:extLst>
              <a:ext uri="{FF2B5EF4-FFF2-40B4-BE49-F238E27FC236}">
                <a16:creationId xmlns:a16="http://schemas.microsoft.com/office/drawing/2014/main" id="{863348FF-207B-4904-ABB7-EF614352241E}"/>
              </a:ext>
            </a:extLst>
          </p:cNvPr>
          <p:cNvGrpSpPr/>
          <p:nvPr/>
        </p:nvGrpSpPr>
        <p:grpSpPr>
          <a:xfrm>
            <a:off x="-2200589" y="4374170"/>
            <a:ext cx="8820444" cy="1534694"/>
            <a:chOff x="-1364566" y="2236118"/>
            <a:chExt cx="8820444" cy="1534694"/>
          </a:xfrm>
        </p:grpSpPr>
        <p:sp>
          <p:nvSpPr>
            <p:cNvPr id="47" name="Paralelogramo 46">
              <a:extLst>
                <a:ext uri="{FF2B5EF4-FFF2-40B4-BE49-F238E27FC236}">
                  <a16:creationId xmlns:a16="http://schemas.microsoft.com/office/drawing/2014/main" id="{F2C33588-F9F1-4399-B030-E8B9F36C9146}"/>
                </a:ext>
              </a:extLst>
            </p:cNvPr>
            <p:cNvSpPr/>
            <p:nvPr/>
          </p:nvSpPr>
          <p:spPr>
            <a:xfrm>
              <a:off x="-1364566" y="2236118"/>
              <a:ext cx="8820444" cy="1534694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grpSp>
          <p:nvGrpSpPr>
            <p:cNvPr id="10" name="Agrupar 9">
              <a:extLst>
                <a:ext uri="{FF2B5EF4-FFF2-40B4-BE49-F238E27FC236}">
                  <a16:creationId xmlns:a16="http://schemas.microsoft.com/office/drawing/2014/main" id="{2FC82B45-CF87-4306-ACDC-D9EB4B71A18E}"/>
                </a:ext>
              </a:extLst>
            </p:cNvPr>
            <p:cNvGrpSpPr/>
            <p:nvPr/>
          </p:nvGrpSpPr>
          <p:grpSpPr>
            <a:xfrm>
              <a:off x="1259844" y="2468988"/>
              <a:ext cx="5170185" cy="1107996"/>
              <a:chOff x="1259844" y="2468988"/>
              <a:chExt cx="5170185" cy="1107996"/>
            </a:xfrm>
          </p:grpSpPr>
          <p:sp>
            <p:nvSpPr>
              <p:cNvPr id="48" name="Title 1">
                <a:extLst>
                  <a:ext uri="{FF2B5EF4-FFF2-40B4-BE49-F238E27FC236}">
                    <a16:creationId xmlns:a16="http://schemas.microsoft.com/office/drawing/2014/main" id="{C21EC622-7E8B-45EE-B1AF-9FAC1E513492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1259845" y="2468988"/>
                <a:ext cx="5170184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rtlCol="0" anchor="t" anchorCtr="0" compatLnSpc="1">
                <a:prstTxWarp prst="textNoShape">
                  <a:avLst/>
                </a:prstTxWarp>
                <a:spAutoFit/>
              </a:bodyPr>
              <a:lstStyle>
                <a:lvl1pPr algn="ctr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 lang="en-US" sz="3600" b="0" dirty="0">
                    <a:solidFill>
                      <a:srgbClr val="D01D2C"/>
                    </a:solidFill>
                    <a:latin typeface="Optic Sans 301 Medium" pitchFamily="2" charset="0"/>
                    <a:ea typeface="Optic Sans 301 Medium" pitchFamily="2" charset="0"/>
                    <a:cs typeface="Optic Sans 301 Medium" pitchFamily="2" charset="0"/>
                  </a:defRPr>
                </a:lvl1pPr>
                <a:lvl2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2pPr>
                <a:lvl3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3pPr>
                <a:lvl4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4pPr>
                <a:lvl5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7169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514337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771506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1028675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lvl="0" algn="l">
                  <a:defRPr/>
                </a:pPr>
                <a:r>
                  <a:rPr lang="pt-BR" sz="2000" b="1" kern="0" spc="-10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CUSTO POR PÁGINA</a:t>
                </a:r>
                <a:endParaRPr kumimoji="0" lang="pt-BR" sz="2000" b="1" u="none" strike="noStrike" kern="0" cap="none" spc="-100" normalizeH="0" noProof="0" dirty="0">
                  <a:ln>
                    <a:noFill/>
                  </a:ln>
                  <a:solidFill>
                    <a:srgbClr val="CC0000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Title 1">
                <a:extLst>
                  <a:ext uri="{FF2B5EF4-FFF2-40B4-BE49-F238E27FC236}">
                    <a16:creationId xmlns:a16="http://schemas.microsoft.com/office/drawing/2014/main" id="{610D0C1C-636A-4A09-BCF1-682DE8021D20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1259844" y="2776765"/>
                <a:ext cx="4625235" cy="8002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rtlCol="0" anchor="t" anchorCtr="0" compatLnSpc="1">
                <a:prstTxWarp prst="textNoShape">
                  <a:avLst/>
                </a:prstTxWarp>
                <a:spAutoFit/>
              </a:bodyPr>
              <a:lstStyle>
                <a:lvl1pPr algn="ctr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 lang="en-US" sz="3600" b="0" dirty="0">
                    <a:solidFill>
                      <a:srgbClr val="D01D2C"/>
                    </a:solidFill>
                    <a:latin typeface="Optic Sans 301 Medium" pitchFamily="2" charset="0"/>
                    <a:ea typeface="Optic Sans 301 Medium" pitchFamily="2" charset="0"/>
                    <a:cs typeface="Optic Sans 301 Medium" pitchFamily="2" charset="0"/>
                  </a:defRPr>
                </a:lvl1pPr>
                <a:lvl2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2pPr>
                <a:lvl3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3pPr>
                <a:lvl4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4pPr>
                <a:lvl5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7169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514337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771506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1028675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lvl="0" algn="l">
                  <a:defRPr/>
                </a:pPr>
                <a:r>
                  <a:rPr lang="pt-BR" sz="13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As impressoras jato de tinta oferecem um </a:t>
                </a:r>
                <a:r>
                  <a:rPr lang="pt-BR" sz="1300" b="1" kern="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custo por página muito mais atrativo </a:t>
                </a:r>
                <a:r>
                  <a:rPr lang="pt-BR" sz="13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se comparados a uma multifuncional a laser colorida do mesmo porte, fazendo com que o Custo Total de Propriedade seja inferior ao longo do tempo.</a:t>
                </a:r>
              </a:p>
            </p:txBody>
          </p:sp>
        </p:grpSp>
      </p:grpSp>
      <p:pic>
        <p:nvPicPr>
          <p:cNvPr id="40" name="Imagem 39">
            <a:extLst>
              <a:ext uri="{FF2B5EF4-FFF2-40B4-BE49-F238E27FC236}">
                <a16:creationId xmlns:a16="http://schemas.microsoft.com/office/drawing/2014/main" id="{C4FFA589-AFBA-42BC-B312-AFB3A54BF4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83765" y="1004085"/>
            <a:ext cx="8193887" cy="8193887"/>
          </a:xfrm>
          <a:prstGeom prst="rect">
            <a:avLst/>
          </a:prstGeom>
        </p:spPr>
      </p:pic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50444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que escolher a tecnologia 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1" y="498910"/>
            <a:ext cx="633074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JATO DE TINTA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" name="Agrupar 14">
            <a:extLst>
              <a:ext uri="{FF2B5EF4-FFF2-40B4-BE49-F238E27FC236}">
                <a16:creationId xmlns:a16="http://schemas.microsoft.com/office/drawing/2014/main" id="{3B90DDA6-72BE-4D7C-A770-B12BC52C9369}"/>
              </a:ext>
            </a:extLst>
          </p:cNvPr>
          <p:cNvGrpSpPr/>
          <p:nvPr/>
        </p:nvGrpSpPr>
        <p:grpSpPr>
          <a:xfrm>
            <a:off x="-837351" y="3886244"/>
            <a:ext cx="7809396" cy="434121"/>
            <a:chOff x="7376274" y="2209993"/>
            <a:chExt cx="7809396" cy="434121"/>
          </a:xfrm>
        </p:grpSpPr>
        <p:sp>
          <p:nvSpPr>
            <p:cNvPr id="52" name="Paralelogramo 51">
              <a:extLst>
                <a:ext uri="{FF2B5EF4-FFF2-40B4-BE49-F238E27FC236}">
                  <a16:creationId xmlns:a16="http://schemas.microsoft.com/office/drawing/2014/main" id="{B97C2DAB-A6FE-46E9-9246-32FB7D24513C}"/>
                </a:ext>
              </a:extLst>
            </p:cNvPr>
            <p:cNvSpPr/>
            <p:nvPr/>
          </p:nvSpPr>
          <p:spPr>
            <a:xfrm>
              <a:off x="7376274" y="2209993"/>
              <a:ext cx="7809396" cy="434121"/>
            </a:xfrm>
            <a:prstGeom prst="parallelogram">
              <a:avLst>
                <a:gd name="adj" fmla="val 25642"/>
              </a:avLst>
            </a:prstGeom>
            <a:solidFill>
              <a:srgbClr val="CC0000">
                <a:alpha val="9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3" name="Title 1">
              <a:extLst>
                <a:ext uri="{FF2B5EF4-FFF2-40B4-BE49-F238E27FC236}">
                  <a16:creationId xmlns:a16="http://schemas.microsoft.com/office/drawing/2014/main" id="{4B394A08-4CE6-4B2A-AE64-583A1DC1E1DB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8637446" y="2342356"/>
              <a:ext cx="6026068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defRPr/>
              </a:pPr>
              <a:r>
                <a:rPr lang="pt-BR" sz="1400" kern="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 custo por página da impressora tanque de tinta </a:t>
              </a:r>
              <a:r>
                <a:rPr lang="pt-BR" sz="1400" kern="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até </a:t>
              </a:r>
              <a:r>
                <a:rPr lang="pt-BR" sz="1400" kern="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6</a:t>
              </a:r>
              <a:r>
                <a:rPr lang="pt-BR" sz="1400" kern="0" dirty="0" smtClean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</a:t>
              </a:r>
              <a:r>
                <a:rPr lang="pt-BR" sz="1400" kern="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% menor!</a:t>
              </a:r>
            </a:p>
          </p:txBody>
        </p:sp>
      </p:grpSp>
      <p:grpSp>
        <p:nvGrpSpPr>
          <p:cNvPr id="45" name="Agrupar 44">
            <a:extLst>
              <a:ext uri="{FF2B5EF4-FFF2-40B4-BE49-F238E27FC236}">
                <a16:creationId xmlns:a16="http://schemas.microsoft.com/office/drawing/2014/main" id="{AA64FEDF-6737-4C30-9021-FC5D8E03C955}"/>
              </a:ext>
            </a:extLst>
          </p:cNvPr>
          <p:cNvGrpSpPr/>
          <p:nvPr/>
        </p:nvGrpSpPr>
        <p:grpSpPr>
          <a:xfrm>
            <a:off x="930316" y="2738578"/>
            <a:ext cx="1458555" cy="288336"/>
            <a:chOff x="9739333" y="1567342"/>
            <a:chExt cx="1458555" cy="288336"/>
          </a:xfrm>
        </p:grpSpPr>
        <p:sp>
          <p:nvSpPr>
            <p:cNvPr id="46" name="Paralelogramo 45">
              <a:extLst>
                <a:ext uri="{FF2B5EF4-FFF2-40B4-BE49-F238E27FC236}">
                  <a16:creationId xmlns:a16="http://schemas.microsoft.com/office/drawing/2014/main" id="{DCFE091A-4401-47EA-A8D0-652FC0D64216}"/>
                </a:ext>
              </a:extLst>
            </p:cNvPr>
            <p:cNvSpPr/>
            <p:nvPr/>
          </p:nvSpPr>
          <p:spPr>
            <a:xfrm>
              <a:off x="9739333" y="1567342"/>
              <a:ext cx="1458555" cy="288336"/>
            </a:xfrm>
            <a:prstGeom prst="parallelogram">
              <a:avLst>
                <a:gd name="adj" fmla="val 25642"/>
              </a:avLst>
            </a:prstGeom>
            <a:solidFill>
              <a:srgbClr val="CC0000"/>
            </a:solidFill>
            <a:ln cap="rnd">
              <a:solidFill>
                <a:srgbClr val="CC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700" dirty="0"/>
            </a:p>
          </p:txBody>
        </p:sp>
        <p:sp>
          <p:nvSpPr>
            <p:cNvPr id="54" name="CaixaDeTexto 53">
              <a:extLst>
                <a:ext uri="{FF2B5EF4-FFF2-40B4-BE49-F238E27FC236}">
                  <a16:creationId xmlns:a16="http://schemas.microsoft.com/office/drawing/2014/main" id="{ECBF741E-6218-48D7-8749-5B01856EEC9D}"/>
                </a:ext>
              </a:extLst>
            </p:cNvPr>
            <p:cNvSpPr txBox="1"/>
            <p:nvPr/>
          </p:nvSpPr>
          <p:spPr>
            <a:xfrm>
              <a:off x="9930880" y="1668134"/>
              <a:ext cx="1075460" cy="107722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spAutoFit/>
            </a:bodyPr>
            <a:lstStyle/>
            <a:p>
              <a:pPr lvl="0" algn="ctr">
                <a:defRPr/>
              </a:pPr>
              <a:r>
                <a:rPr lang="pt-BR" sz="7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JATO DE </a:t>
              </a:r>
              <a:r>
                <a:rPr lang="pt-BR" sz="700" dirty="0" smtClean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TINTA</a:t>
              </a:r>
              <a:endParaRPr lang="pt-BR" sz="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9" name="Agrupar 58">
            <a:extLst>
              <a:ext uri="{FF2B5EF4-FFF2-40B4-BE49-F238E27FC236}">
                <a16:creationId xmlns:a16="http://schemas.microsoft.com/office/drawing/2014/main" id="{A09811BA-E982-4B30-817F-DAC53EE81E3C}"/>
              </a:ext>
            </a:extLst>
          </p:cNvPr>
          <p:cNvGrpSpPr/>
          <p:nvPr/>
        </p:nvGrpSpPr>
        <p:grpSpPr>
          <a:xfrm>
            <a:off x="2587016" y="2738578"/>
            <a:ext cx="1458555" cy="288336"/>
            <a:chOff x="9739333" y="1567342"/>
            <a:chExt cx="1458555" cy="288336"/>
          </a:xfrm>
        </p:grpSpPr>
        <p:sp>
          <p:nvSpPr>
            <p:cNvPr id="60" name="Paralelogramo 59">
              <a:extLst>
                <a:ext uri="{FF2B5EF4-FFF2-40B4-BE49-F238E27FC236}">
                  <a16:creationId xmlns:a16="http://schemas.microsoft.com/office/drawing/2014/main" id="{F8BC3468-FE6D-4C16-834C-646AD6AED3C8}"/>
                </a:ext>
              </a:extLst>
            </p:cNvPr>
            <p:cNvSpPr/>
            <p:nvPr/>
          </p:nvSpPr>
          <p:spPr>
            <a:xfrm>
              <a:off x="9739333" y="1567342"/>
              <a:ext cx="1458555" cy="288336"/>
            </a:xfrm>
            <a:prstGeom prst="parallelogram">
              <a:avLst>
                <a:gd name="adj" fmla="val 25642"/>
              </a:avLst>
            </a:prstGeom>
            <a:solidFill>
              <a:srgbClr val="CC0000"/>
            </a:solidFill>
            <a:ln cap="rnd">
              <a:solidFill>
                <a:srgbClr val="CC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700" dirty="0"/>
            </a:p>
          </p:txBody>
        </p:sp>
        <p:sp>
          <p:nvSpPr>
            <p:cNvPr id="61" name="CaixaDeTexto 60">
              <a:extLst>
                <a:ext uri="{FF2B5EF4-FFF2-40B4-BE49-F238E27FC236}">
                  <a16:creationId xmlns:a16="http://schemas.microsoft.com/office/drawing/2014/main" id="{0B9691B8-CF66-404C-BDBE-6FC50B43F83C}"/>
                </a:ext>
              </a:extLst>
            </p:cNvPr>
            <p:cNvSpPr txBox="1"/>
            <p:nvPr/>
          </p:nvSpPr>
          <p:spPr>
            <a:xfrm>
              <a:off x="9930880" y="1668134"/>
              <a:ext cx="1075460" cy="107722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spAutoFit/>
            </a:bodyPr>
            <a:lstStyle/>
            <a:p>
              <a:pPr lvl="0" algn="ctr">
                <a:defRPr/>
              </a:pPr>
              <a:r>
                <a:rPr lang="pt-BR" sz="7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JATO DE TINTA 2</a:t>
              </a:r>
              <a:endParaRPr lang="pt-BR" sz="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6" name="Agrupar 65">
            <a:extLst>
              <a:ext uri="{FF2B5EF4-FFF2-40B4-BE49-F238E27FC236}">
                <a16:creationId xmlns:a16="http://schemas.microsoft.com/office/drawing/2014/main" id="{76BB4308-466F-405F-B6BE-C769B627E9C3}"/>
              </a:ext>
            </a:extLst>
          </p:cNvPr>
          <p:cNvGrpSpPr/>
          <p:nvPr/>
        </p:nvGrpSpPr>
        <p:grpSpPr>
          <a:xfrm>
            <a:off x="4240675" y="2738578"/>
            <a:ext cx="1458555" cy="288336"/>
            <a:chOff x="9739333" y="1567342"/>
            <a:chExt cx="1458555" cy="288336"/>
          </a:xfrm>
        </p:grpSpPr>
        <p:sp>
          <p:nvSpPr>
            <p:cNvPr id="67" name="Paralelogramo 66">
              <a:extLst>
                <a:ext uri="{FF2B5EF4-FFF2-40B4-BE49-F238E27FC236}">
                  <a16:creationId xmlns:a16="http://schemas.microsoft.com/office/drawing/2014/main" id="{F18F02EF-7456-4854-AD55-5E7EA7F557D5}"/>
                </a:ext>
              </a:extLst>
            </p:cNvPr>
            <p:cNvSpPr/>
            <p:nvPr/>
          </p:nvSpPr>
          <p:spPr>
            <a:xfrm>
              <a:off x="9739333" y="1567342"/>
              <a:ext cx="1458555" cy="288336"/>
            </a:xfrm>
            <a:prstGeom prst="parallelogram">
              <a:avLst>
                <a:gd name="adj" fmla="val 25642"/>
              </a:avLst>
            </a:prstGeom>
            <a:solidFill>
              <a:srgbClr val="666666"/>
            </a:solidFill>
            <a:ln cap="rnd">
              <a:solidFill>
                <a:srgbClr val="666666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700" dirty="0"/>
            </a:p>
          </p:txBody>
        </p:sp>
        <p:sp>
          <p:nvSpPr>
            <p:cNvPr id="68" name="CaixaDeTexto 67">
              <a:extLst>
                <a:ext uri="{FF2B5EF4-FFF2-40B4-BE49-F238E27FC236}">
                  <a16:creationId xmlns:a16="http://schemas.microsoft.com/office/drawing/2014/main" id="{00C352CE-ACF6-4A55-A0A8-F7EF848EE88C}"/>
                </a:ext>
              </a:extLst>
            </p:cNvPr>
            <p:cNvSpPr txBox="1"/>
            <p:nvPr/>
          </p:nvSpPr>
          <p:spPr>
            <a:xfrm>
              <a:off x="9930880" y="1614273"/>
              <a:ext cx="1075460" cy="215444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spAutoFit/>
            </a:bodyPr>
            <a:lstStyle/>
            <a:p>
              <a:pPr lvl="0" algn="ctr">
                <a:defRPr/>
              </a:pPr>
              <a:r>
                <a:rPr lang="pt-BR" sz="7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LASER COLORIDA</a:t>
              </a:r>
            </a:p>
            <a:p>
              <a:pPr lvl="0" algn="ctr">
                <a:defRPr/>
              </a:pPr>
              <a:r>
                <a:rPr lang="pt-BR" sz="7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DE 30 PPM</a:t>
              </a:r>
              <a:endParaRPr lang="pt-BR" sz="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2" name="Gráfico 11">
            <a:extLst>
              <a:ext uri="{FF2B5EF4-FFF2-40B4-BE49-F238E27FC236}">
                <a16:creationId xmlns:a16="http://schemas.microsoft.com/office/drawing/2014/main" id="{E65BDFDB-D55F-44FB-AA85-0789C135B19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lum bright="-2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87200" y="2380714"/>
            <a:ext cx="544787" cy="427162"/>
          </a:xfrm>
          <a:prstGeom prst="rect">
            <a:avLst/>
          </a:prstGeom>
          <a:effectLst>
            <a:outerShdw blurRad="12700" dist="12700" dir="5400000" algn="tl" rotWithShape="0">
              <a:prstClr val="black">
                <a:alpha val="50000"/>
              </a:prstClr>
            </a:outerShdw>
          </a:effectLst>
        </p:spPr>
      </p:pic>
      <p:pic>
        <p:nvPicPr>
          <p:cNvPr id="16" name="Gráfico 15">
            <a:extLst>
              <a:ext uri="{FF2B5EF4-FFF2-40B4-BE49-F238E27FC236}">
                <a16:creationId xmlns:a16="http://schemas.microsoft.com/office/drawing/2014/main" id="{A2969AC9-029F-4C84-85D4-00DCE93F33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lum bright="-2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183" y="2118638"/>
            <a:ext cx="656221" cy="689238"/>
          </a:xfrm>
          <a:prstGeom prst="rect">
            <a:avLst/>
          </a:prstGeom>
          <a:effectLst>
            <a:outerShdw blurRad="12700" dist="12700" dir="5400000" algn="tl" rotWithShape="0">
              <a:prstClr val="black">
                <a:alpha val="50000"/>
              </a:prstClr>
            </a:outerShdw>
          </a:effectLst>
        </p:spPr>
      </p:pic>
      <p:pic>
        <p:nvPicPr>
          <p:cNvPr id="18" name="Gráfico 17">
            <a:extLst>
              <a:ext uri="{FF2B5EF4-FFF2-40B4-BE49-F238E27FC236}">
                <a16:creationId xmlns:a16="http://schemas.microsoft.com/office/drawing/2014/main" id="{C8F804A4-05E3-474B-BB5C-0AECE505FF3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lum bright="-2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229124" y="1856273"/>
            <a:ext cx="1481656" cy="926551"/>
          </a:xfrm>
          <a:prstGeom prst="rect">
            <a:avLst/>
          </a:prstGeom>
          <a:effectLst>
            <a:outerShdw blurRad="12700" dist="12700" dir="5400000" algn="tl" rotWithShape="0">
              <a:prstClr val="black">
                <a:alpha val="50000"/>
              </a:prstClr>
            </a:outerShdw>
          </a:effectLst>
        </p:spPr>
      </p:pic>
      <p:grpSp>
        <p:nvGrpSpPr>
          <p:cNvPr id="83" name="Agrupar 82">
            <a:extLst>
              <a:ext uri="{FF2B5EF4-FFF2-40B4-BE49-F238E27FC236}">
                <a16:creationId xmlns:a16="http://schemas.microsoft.com/office/drawing/2014/main" id="{BA666919-1252-4585-978E-40F6BA2B12A7}"/>
              </a:ext>
            </a:extLst>
          </p:cNvPr>
          <p:cNvGrpSpPr/>
          <p:nvPr/>
        </p:nvGrpSpPr>
        <p:grpSpPr>
          <a:xfrm>
            <a:off x="788760" y="3090551"/>
            <a:ext cx="4825524" cy="349682"/>
            <a:chOff x="6366777" y="1624101"/>
            <a:chExt cx="6396681" cy="174818"/>
          </a:xfrm>
        </p:grpSpPr>
        <p:sp>
          <p:nvSpPr>
            <p:cNvPr id="84" name="Paralelogramo 83">
              <a:extLst>
                <a:ext uri="{FF2B5EF4-FFF2-40B4-BE49-F238E27FC236}">
                  <a16:creationId xmlns:a16="http://schemas.microsoft.com/office/drawing/2014/main" id="{C8671A63-9125-469B-A8D0-D795D6B2DEC9}"/>
                </a:ext>
              </a:extLst>
            </p:cNvPr>
            <p:cNvSpPr/>
            <p:nvPr/>
          </p:nvSpPr>
          <p:spPr>
            <a:xfrm>
              <a:off x="6366777" y="1624101"/>
              <a:ext cx="6396681" cy="174818"/>
            </a:xfrm>
            <a:prstGeom prst="parallelogram">
              <a:avLst>
                <a:gd name="adj" fmla="val 25642"/>
              </a:avLst>
            </a:prstGeom>
            <a:solidFill>
              <a:schemeClr val="bg1"/>
            </a:solidFill>
            <a:ln cap="rnd">
              <a:solidFill>
                <a:schemeClr val="bg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700" dirty="0"/>
            </a:p>
          </p:txBody>
        </p:sp>
        <p:sp>
          <p:nvSpPr>
            <p:cNvPr id="85" name="CaixaDeTexto 84">
              <a:extLst>
                <a:ext uri="{FF2B5EF4-FFF2-40B4-BE49-F238E27FC236}">
                  <a16:creationId xmlns:a16="http://schemas.microsoft.com/office/drawing/2014/main" id="{CF864197-7B86-4CD8-A6BF-EEC5F83DF6B0}"/>
                </a:ext>
              </a:extLst>
            </p:cNvPr>
            <p:cNvSpPr txBox="1"/>
            <p:nvPr/>
          </p:nvSpPr>
          <p:spPr>
            <a:xfrm>
              <a:off x="9027387" y="1675828"/>
              <a:ext cx="1075460" cy="92333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spAutoFit/>
            </a:bodyPr>
            <a:lstStyle/>
            <a:p>
              <a:pPr lvl="0" algn="ctr">
                <a:defRPr/>
              </a:pPr>
              <a:r>
                <a:rPr lang="en-US" sz="60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C</a:t>
              </a:r>
              <a:r>
                <a:rPr lang="pt-BR" sz="60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USTO POR TEMPO</a:t>
              </a:r>
              <a:endParaRPr lang="pt-BR" sz="600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35" name="Picture 12">
            <a:extLst>
              <a:ext uri="{FF2B5EF4-FFF2-40B4-BE49-F238E27FC236}">
                <a16:creationId xmlns:a16="http://schemas.microsoft.com/office/drawing/2014/main" id="{428F3E4B-0777-4D23-858A-246FD5DD3D36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-28947" y="6239085"/>
            <a:ext cx="2417818" cy="64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81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4.58333E-6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2.08333E-7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3.33333E-6 L 0 -0.13611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11022E-16 L 0.93281 1.11022E-16 " pathEditMode="relative" rAng="0" ptsTypes="AA">
                                          <p:cBhvr>
                                            <p:cTn id="40" dur="1250" spd="-100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664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1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46667" decel="53333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48000" decel="5200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35" presetClass="path" presetSubtype="0" accel="50000" decel="5000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Motion origin="layout" path="M 2.29167E-6 -3.7037E-7 L -0.05677 -3.7037E-7 " pathEditMode="relative" rAng="0" ptsTypes="AA">
                                          <p:cBhvr>
                                            <p:cTn id="57" dur="750" spd="-100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83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8" presetID="10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35" presetClass="path" presetSubtype="0" accel="50000" decel="5000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Motion origin="layout" path="M 4.79167E-6 -3.7037E-7 L -0.05678 -3.7037E-7 " pathEditMode="relative" rAng="0" ptsTypes="AA">
                                          <p:cBhvr>
                                            <p:cTn id="62" dur="750" spd="-100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83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08333E-6 -3.7037E-7 L -0.05677 -3.7037E-7 " pathEditMode="relative" rAng="0" ptsTypes="AA">
                                          <p:cBhvr>
                                            <p:cTn id="67" dur="750" spd="-100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83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8" presetID="23" presetClass="entr" presetSubtype="288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3" presetClass="entr" presetSubtype="288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3" presetClass="entr" presetSubtype="28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10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35" presetClass="path" presetSubtype="0" accel="50000" decel="5000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Motion origin="layout" path="M -2.08333E-7 2.59259E-6 L -0.05677 2.59259E-6 " pathEditMode="relative" rAng="0" ptsTypes="AA">
                                          <p:cBhvr>
                                            <p:cTn id="84" dur="750" spd="-100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83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87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88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4.58333E-6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2.08333E-7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3.33333E-6 L 0 -0.13611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1.11022E-16 L 0.93281 1.11022E-16 " pathEditMode="relative" rAng="0" ptsTypes="AA">
                                          <p:cBhvr>
                                            <p:cTn id="40" dur="1250" spd="-100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664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1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46667" decel="53333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48000" decel="5200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35" presetClass="path" presetSubtype="0" accel="50000" decel="5000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Motion origin="layout" path="M 2.29167E-6 -3.7037E-7 L -0.05677 -3.7037E-7 " pathEditMode="relative" rAng="0" ptsTypes="AA">
                                          <p:cBhvr>
                                            <p:cTn id="57" dur="750" spd="-100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83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8" presetID="10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35" presetClass="path" presetSubtype="0" accel="50000" decel="5000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Motion origin="layout" path="M 4.79167E-6 -3.7037E-7 L -0.05678 -3.7037E-7 " pathEditMode="relative" rAng="0" ptsTypes="AA">
                                          <p:cBhvr>
                                            <p:cTn id="62" dur="750" spd="-100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83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2.08333E-6 -3.7037E-7 L -0.05677 -3.7037E-7 " pathEditMode="relative" rAng="0" ptsTypes="AA">
                                          <p:cBhvr>
                                            <p:cTn id="67" dur="750" spd="-100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83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8" presetID="23" presetClass="entr" presetSubtype="288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3" presetClass="entr" presetSubtype="288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3" presetClass="entr" presetSubtype="28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10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35" presetClass="path" presetSubtype="0" accel="50000" decel="5000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Motion origin="layout" path="M -2.08333E-7 2.59259E-6 L -0.05677 2.59259E-6 " pathEditMode="relative" rAng="0" ptsTypes="AA">
                                          <p:cBhvr>
                                            <p:cTn id="84" dur="750" spd="-100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83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m 37">
            <a:extLst>
              <a:ext uri="{FF2B5EF4-FFF2-40B4-BE49-F238E27FC236}">
                <a16:creationId xmlns:a16="http://schemas.microsoft.com/office/drawing/2014/main" id="{0026F4E4-D0EB-406A-A176-B4B160160C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13" y="6410"/>
            <a:ext cx="12169775" cy="4890039"/>
          </a:xfrm>
          <a:prstGeom prst="rect">
            <a:avLst/>
          </a:prstGeom>
        </p:spPr>
      </p:pic>
      <p:grpSp>
        <p:nvGrpSpPr>
          <p:cNvPr id="58" name="Agrupar 57">
            <a:extLst>
              <a:ext uri="{FF2B5EF4-FFF2-40B4-BE49-F238E27FC236}">
                <a16:creationId xmlns:a16="http://schemas.microsoft.com/office/drawing/2014/main" id="{2AB11F70-CE28-4D8D-9CB3-1FEB0385FF62}"/>
              </a:ext>
            </a:extLst>
          </p:cNvPr>
          <p:cNvGrpSpPr/>
          <p:nvPr/>
        </p:nvGrpSpPr>
        <p:grpSpPr>
          <a:xfrm>
            <a:off x="6043105" y="4770903"/>
            <a:ext cx="6758970" cy="1329798"/>
            <a:chOff x="7185556" y="1379239"/>
            <a:chExt cx="6758970" cy="1329798"/>
          </a:xfrm>
        </p:grpSpPr>
        <p:sp>
          <p:nvSpPr>
            <p:cNvPr id="59" name="Paralelogramo 58">
              <a:extLst>
                <a:ext uri="{FF2B5EF4-FFF2-40B4-BE49-F238E27FC236}">
                  <a16:creationId xmlns:a16="http://schemas.microsoft.com/office/drawing/2014/main" id="{B0F08463-A542-483B-949C-CBB0EE7B577D}"/>
                </a:ext>
              </a:extLst>
            </p:cNvPr>
            <p:cNvSpPr/>
            <p:nvPr/>
          </p:nvSpPr>
          <p:spPr>
            <a:xfrm>
              <a:off x="7185556" y="1379239"/>
              <a:ext cx="6758970" cy="1329798"/>
            </a:xfrm>
            <a:prstGeom prst="parallelogram">
              <a:avLst>
                <a:gd name="adj" fmla="val 25642"/>
              </a:avLst>
            </a:prstGeom>
            <a:solidFill>
              <a:srgbClr val="CC0000"/>
            </a:solidFill>
            <a:ln cap="rnd">
              <a:solidFill>
                <a:srgbClr val="CC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61" name="CaixaDeTexto 60">
              <a:extLst>
                <a:ext uri="{FF2B5EF4-FFF2-40B4-BE49-F238E27FC236}">
                  <a16:creationId xmlns:a16="http://schemas.microsoft.com/office/drawing/2014/main" id="{8234D6FD-5689-4C48-87ED-988A48DAE80D}"/>
                </a:ext>
              </a:extLst>
            </p:cNvPr>
            <p:cNvSpPr txBox="1"/>
            <p:nvPr/>
          </p:nvSpPr>
          <p:spPr>
            <a:xfrm>
              <a:off x="7694022" y="1553094"/>
              <a:ext cx="4829708" cy="987258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>
                <a:lnSpc>
                  <a:spcPts val="1500"/>
                </a:lnSpc>
                <a:spcAft>
                  <a:spcPts val="600"/>
                </a:spcAft>
                <a:defRPr/>
              </a:pPr>
              <a:r>
                <a:rPr lang="pt-BR" sz="14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IMPRESSÃO EM ALTA VELOCIDADE</a:t>
              </a:r>
            </a:p>
            <a:p>
              <a:pPr marL="171450" lvl="0" indent="-171450">
                <a:lnSpc>
                  <a:spcPts val="1500"/>
                </a:lnSpc>
                <a:spcAft>
                  <a:spcPts val="600"/>
                </a:spcAft>
                <a:buFont typeface="Wingdings" panose="05000000000000000000" pitchFamily="2" charset="2"/>
                <a:buChar char="ü"/>
                <a:defRPr/>
              </a:pPr>
              <a:r>
                <a:rPr lang="pt-BR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Preto: até 45 páginas por minuto. </a:t>
              </a:r>
            </a:p>
            <a:p>
              <a:pPr marL="171450" lvl="0" indent="-171450">
                <a:lnSpc>
                  <a:spcPts val="1500"/>
                </a:lnSpc>
                <a:spcAft>
                  <a:spcPts val="600"/>
                </a:spcAft>
                <a:buFont typeface="Wingdings" panose="05000000000000000000" pitchFamily="2" charset="2"/>
                <a:buChar char="ü"/>
                <a:defRPr/>
              </a:pPr>
              <a:r>
                <a:rPr lang="pt-BR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Em cores: até 25 páginas por minuto.</a:t>
              </a:r>
            </a:p>
            <a:p>
              <a:pPr marL="171450" lvl="0" indent="-171450">
                <a:lnSpc>
                  <a:spcPts val="1500"/>
                </a:lnSpc>
                <a:spcAft>
                  <a:spcPts val="600"/>
                </a:spcAft>
                <a:buFont typeface="Wingdings" panose="05000000000000000000" pitchFamily="2" charset="2"/>
                <a:buChar char="ü"/>
                <a:defRPr/>
              </a:pPr>
              <a:r>
                <a:rPr lang="pt-BR" sz="1200" b="1" u="sng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Uma produção mensal de até 4 mil páginas sem preocupações! </a:t>
              </a:r>
            </a:p>
          </p:txBody>
        </p:sp>
      </p:grpSp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847249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b="1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Tanque de tinta </a:t>
            </a:r>
            <a:r>
              <a:rPr lang="pt-BR" sz="1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 mais economia em todos os sentidos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2" y="498910"/>
            <a:ext cx="759018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ECONOMIA DE TINTA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12">
            <a:extLst>
              <a:ext uri="{FF2B5EF4-FFF2-40B4-BE49-F238E27FC236}">
                <a16:creationId xmlns:a16="http://schemas.microsoft.com/office/drawing/2014/main" id="{BEBB9E90-88E0-4955-8C09-F150FA1B00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10730" y="6320152"/>
            <a:ext cx="1486398" cy="309666"/>
          </a:xfrm>
          <a:prstGeom prst="rect">
            <a:avLst/>
          </a:prstGeom>
        </p:spPr>
      </p:pic>
      <p:pic>
        <p:nvPicPr>
          <p:cNvPr id="3" name="Gráfico 2" descr="Carro de corrida estrutura de tópicos">
            <a:extLst>
              <a:ext uri="{FF2B5EF4-FFF2-40B4-BE49-F238E27FC236}">
                <a16:creationId xmlns:a16="http://schemas.microsoft.com/office/drawing/2014/main" id="{7B17D1BD-A3CB-4B08-9E7A-D33A2136BA9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92386" y="4148036"/>
            <a:ext cx="800326" cy="800326"/>
          </a:xfrm>
          <a:prstGeom prst="rect">
            <a:avLst/>
          </a:prstGeom>
        </p:spPr>
      </p:pic>
      <p:grpSp>
        <p:nvGrpSpPr>
          <p:cNvPr id="32" name="Agrupar 31">
            <a:extLst>
              <a:ext uri="{FF2B5EF4-FFF2-40B4-BE49-F238E27FC236}">
                <a16:creationId xmlns:a16="http://schemas.microsoft.com/office/drawing/2014/main" id="{7169BAE6-8532-48E8-9FAF-53C813A87F8B}"/>
              </a:ext>
            </a:extLst>
          </p:cNvPr>
          <p:cNvGrpSpPr/>
          <p:nvPr/>
        </p:nvGrpSpPr>
        <p:grpSpPr>
          <a:xfrm>
            <a:off x="-1094874" y="2827345"/>
            <a:ext cx="7687260" cy="3273356"/>
            <a:chOff x="-1036264" y="1761556"/>
            <a:chExt cx="7687260" cy="3273356"/>
          </a:xfrm>
        </p:grpSpPr>
        <p:sp>
          <p:nvSpPr>
            <p:cNvPr id="34" name="Paralelogramo 33">
              <a:extLst>
                <a:ext uri="{FF2B5EF4-FFF2-40B4-BE49-F238E27FC236}">
                  <a16:creationId xmlns:a16="http://schemas.microsoft.com/office/drawing/2014/main" id="{3875E2B5-8F7B-45F5-A2CA-845E423A49F1}"/>
                </a:ext>
              </a:extLst>
            </p:cNvPr>
            <p:cNvSpPr/>
            <p:nvPr/>
          </p:nvSpPr>
          <p:spPr>
            <a:xfrm>
              <a:off x="-1036264" y="1761556"/>
              <a:ext cx="7687260" cy="3273356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 cap="rnd">
              <a:solidFill>
                <a:srgbClr val="CC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grpSp>
          <p:nvGrpSpPr>
            <p:cNvPr id="35" name="Agrupar 34">
              <a:extLst>
                <a:ext uri="{FF2B5EF4-FFF2-40B4-BE49-F238E27FC236}">
                  <a16:creationId xmlns:a16="http://schemas.microsoft.com/office/drawing/2014/main" id="{344A9F37-F763-4A24-AE26-A5BBF299E8B6}"/>
                </a:ext>
              </a:extLst>
            </p:cNvPr>
            <p:cNvGrpSpPr/>
            <p:nvPr/>
          </p:nvGrpSpPr>
          <p:grpSpPr>
            <a:xfrm>
              <a:off x="798095" y="2008877"/>
              <a:ext cx="4818867" cy="2742786"/>
              <a:chOff x="798095" y="2008877"/>
              <a:chExt cx="4818867" cy="2742786"/>
            </a:xfrm>
          </p:grpSpPr>
          <p:sp>
            <p:nvSpPr>
              <p:cNvPr id="36" name="Title 1">
                <a:extLst>
                  <a:ext uri="{FF2B5EF4-FFF2-40B4-BE49-F238E27FC236}">
                    <a16:creationId xmlns:a16="http://schemas.microsoft.com/office/drawing/2014/main" id="{13A7933F-B000-45F2-A236-EC0B3A44B68E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798095" y="2008877"/>
                <a:ext cx="3992647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rtlCol="0" anchor="t" anchorCtr="0" compatLnSpc="1">
                <a:prstTxWarp prst="textNoShape">
                  <a:avLst/>
                </a:prstTxWarp>
                <a:spAutoFit/>
              </a:bodyPr>
              <a:lstStyle>
                <a:lvl1pPr algn="ctr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 lang="en-US" sz="3600" b="0" dirty="0">
                    <a:solidFill>
                      <a:srgbClr val="D01D2C"/>
                    </a:solidFill>
                    <a:latin typeface="Optic Sans 301 Medium" pitchFamily="2" charset="0"/>
                    <a:ea typeface="Optic Sans 301 Medium" pitchFamily="2" charset="0"/>
                    <a:cs typeface="Optic Sans 301 Medium" pitchFamily="2" charset="0"/>
                  </a:defRPr>
                </a:lvl1pPr>
                <a:lvl2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2pPr>
                <a:lvl3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3pPr>
                <a:lvl4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4pPr>
                <a:lvl5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7169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514337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771506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1028675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lvl="0" algn="l">
                  <a:defRPr/>
                </a:pPr>
                <a:r>
                  <a:rPr lang="pt-BR" sz="2400" b="1" kern="0" spc="-10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ALTO DESEMPENHO</a:t>
                </a:r>
                <a:endParaRPr kumimoji="0" lang="pt-BR" sz="2400" b="1" u="none" strike="noStrike" kern="0" cap="none" spc="-100" normalizeH="0" noProof="0" dirty="0">
                  <a:ln>
                    <a:noFill/>
                  </a:ln>
                  <a:solidFill>
                    <a:srgbClr val="CC0000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Title 1">
                <a:extLst>
                  <a:ext uri="{FF2B5EF4-FFF2-40B4-BE49-F238E27FC236}">
                    <a16:creationId xmlns:a16="http://schemas.microsoft.com/office/drawing/2014/main" id="{D07022F2-1850-4CF1-A525-7A1D73E34A90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798096" y="2443339"/>
                <a:ext cx="4818866" cy="2308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rtlCol="0" anchor="t" anchorCtr="0" compatLnSpc="1">
                <a:prstTxWarp prst="textNoShape">
                  <a:avLst/>
                </a:prstTxWarp>
                <a:spAutoFit/>
              </a:bodyPr>
              <a:lstStyle>
                <a:lvl1pPr algn="ctr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 lang="en-US" sz="3600" b="0" dirty="0">
                    <a:solidFill>
                      <a:srgbClr val="D01D2C"/>
                    </a:solidFill>
                    <a:latin typeface="Optic Sans 301 Medium" pitchFamily="2" charset="0"/>
                    <a:ea typeface="Optic Sans 301 Medium" pitchFamily="2" charset="0"/>
                    <a:cs typeface="Optic Sans 301 Medium" pitchFamily="2" charset="0"/>
                  </a:defRPr>
                </a:lvl1pPr>
                <a:lvl2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2pPr>
                <a:lvl3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3pPr>
                <a:lvl4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4pPr>
                <a:lvl5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7169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514337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771506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1028675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lvl="0" algn="l">
                  <a:spcAft>
                    <a:spcPts val="600"/>
                  </a:spcAft>
                  <a:defRPr/>
                </a:pPr>
                <a:r>
                  <a:rPr lang="pt-BR" sz="14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série GX é uma das mais velozes da sua categoria, </a:t>
                </a:r>
                <a:r>
                  <a:rPr lang="pt-BR" sz="1400" b="1" kern="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aceitando mídias até Ofício, papéis fotográficos e impressão mobile. </a:t>
                </a:r>
              </a:p>
              <a:p>
                <a:pPr lvl="0" algn="l">
                  <a:spcAft>
                    <a:spcPts val="600"/>
                  </a:spcAft>
                  <a:defRPr/>
                </a:pPr>
                <a:r>
                  <a:rPr lang="pt-BR" sz="14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 uma qualidade de impressão que chega a 600x1200dpi e com todas tintas pigmentadas, é </a:t>
                </a:r>
                <a:r>
                  <a:rPr lang="pt-BR" sz="1400" kern="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possível imprimir textos nítidos, resistentes a riscos</a:t>
                </a:r>
                <a:r>
                  <a:rPr lang="pt-BR" sz="14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e ao uso de caneta marca texto, imagens vibrantes e fotografias que duram muito mais. </a:t>
                </a:r>
              </a:p>
              <a:p>
                <a:pPr lvl="0" algn="l">
                  <a:spcAft>
                    <a:spcPts val="600"/>
                  </a:spcAft>
                  <a:defRPr/>
                </a:pPr>
                <a:r>
                  <a:rPr lang="pt-BR" sz="14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Além disso, também é possível imprimir </a:t>
                </a:r>
                <a:r>
                  <a:rPr lang="pt-BR" sz="1400" kern="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banners de até 120cm de comprimento.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2326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2.08333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2.5E-6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9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0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3" presetClass="path" presetSubtype="0" accel="50000" decel="5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 2.59259E-6 L 0.00208 -0.41459 " pathEditMode="relative" rAng="0" ptsTypes="AA">
                                          <p:cBhvr>
                                            <p:cTn id="35" dur="1250" spd="-100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4" y="-2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28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accel="46667" decel="53333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3.54167E-6 -2.59259E-6 L 0.1194 -2.59259E-6 " pathEditMode="relative" rAng="0" ptsTypes="AA">
                                          <p:cBhvr>
                                            <p:cTn id="48" dur="750" spd="-100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964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2.29167E-6 -4.44444E-6 L -0.14857 -4.44444E-6 " pathEditMode="relative" rAng="0" ptsTypes="AA">
                                          <p:cBhvr>
                                            <p:cTn id="53" dur="750" spd="-100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7435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2.08333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2.5E-6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3" presetClass="path" presetSubtype="0" accel="50000" decel="5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 2.59259E-6 L 0.00208 -0.41459 " pathEditMode="relative" rAng="0" ptsTypes="AA">
                                          <p:cBhvr>
                                            <p:cTn id="35" dur="1250" spd="-100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4" y="-2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28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accel="46667" decel="53333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3.54167E-6 -2.59259E-6 L 0.1194 -2.59259E-6 " pathEditMode="relative" rAng="0" ptsTypes="AA">
                                          <p:cBhvr>
                                            <p:cTn id="48" dur="750" spd="-100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964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2.29167E-6 -4.44444E-6 L -0.14857 -4.44444E-6 " pathEditMode="relative" rAng="0" ptsTypes="AA">
                                          <p:cBhvr>
                                            <p:cTn id="53" dur="750" spd="-100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7435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m 37">
            <a:extLst>
              <a:ext uri="{FF2B5EF4-FFF2-40B4-BE49-F238E27FC236}">
                <a16:creationId xmlns:a16="http://schemas.microsoft.com/office/drawing/2014/main" id="{0026F4E4-D0EB-406A-A176-B4B160160C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13" y="6410"/>
            <a:ext cx="12169775" cy="4890039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-41360" y="1148418"/>
            <a:ext cx="12222248" cy="5709581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847249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b="1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Tanque de tinta </a:t>
            </a:r>
            <a:r>
              <a:rPr lang="pt-BR" sz="1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 mais economia em todos os sentidos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2" y="498910"/>
            <a:ext cx="759018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ECONOMIA DE TINTA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12">
            <a:extLst>
              <a:ext uri="{FF2B5EF4-FFF2-40B4-BE49-F238E27FC236}">
                <a16:creationId xmlns:a16="http://schemas.microsoft.com/office/drawing/2014/main" id="{BEBB9E90-88E0-4955-8C09-F150FA1B00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10730" y="6320152"/>
            <a:ext cx="1486398" cy="309666"/>
          </a:xfrm>
          <a:prstGeom prst="rect">
            <a:avLst/>
          </a:prstGeom>
        </p:spPr>
      </p:pic>
      <p:sp>
        <p:nvSpPr>
          <p:cNvPr id="16" name="正方形/長方形 38">
            <a:extLst>
              <a:ext uri="{FF2B5EF4-FFF2-40B4-BE49-F238E27FC236}">
                <a16:creationId xmlns:a16="http://schemas.microsoft.com/office/drawing/2014/main" id="{FFBFC876-FEF9-4979-BB3C-5625B551D0C2}"/>
              </a:ext>
            </a:extLst>
          </p:cNvPr>
          <p:cNvSpPr/>
          <p:nvPr/>
        </p:nvSpPr>
        <p:spPr>
          <a:xfrm>
            <a:off x="1175655" y="3700469"/>
            <a:ext cx="2580380" cy="2580378"/>
          </a:xfrm>
          <a:prstGeom prst="rect">
            <a:avLst/>
          </a:prstGeom>
          <a:solidFill>
            <a:schemeClr val="tx1">
              <a:alpha val="20000"/>
            </a:schemeClr>
          </a:solidFill>
          <a:ln w="12700">
            <a:noFill/>
          </a:ln>
          <a:effectLst>
            <a:outerShdw blurRad="127000" dist="38100" dir="12000000" algn="br" rotWithShape="0">
              <a:schemeClr val="tx2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pt-BR" altLang="ja-JP" b="1" dirty="0">
              <a:latin typeface="+mn-ea"/>
              <a:cs typeface="メイリオ" panose="020B0604030504040204" pitchFamily="50" charset="-128"/>
            </a:endParaRPr>
          </a:p>
        </p:txBody>
      </p:sp>
      <p:sp>
        <p:nvSpPr>
          <p:cNvPr id="17" name="正方形/長方形 42">
            <a:extLst>
              <a:ext uri="{FF2B5EF4-FFF2-40B4-BE49-F238E27FC236}">
                <a16:creationId xmlns:a16="http://schemas.microsoft.com/office/drawing/2014/main" id="{B21B70BE-ED9F-4063-92AB-85499227C2F4}"/>
              </a:ext>
            </a:extLst>
          </p:cNvPr>
          <p:cNvSpPr/>
          <p:nvPr/>
        </p:nvSpPr>
        <p:spPr>
          <a:xfrm>
            <a:off x="1309518" y="3834332"/>
            <a:ext cx="2312654" cy="2312652"/>
          </a:xfrm>
          <a:prstGeom prst="rect">
            <a:avLst/>
          </a:prstGeom>
          <a:solidFill>
            <a:schemeClr val="tx1">
              <a:alpha val="80000"/>
            </a:schemeClr>
          </a:solidFill>
          <a:ln w="12700">
            <a:noFill/>
          </a:ln>
          <a:effectLst>
            <a:outerShdw blurRad="63500" sx="102000" sy="102000" algn="ctr" rotWithShape="0">
              <a:schemeClr val="bg1">
                <a:lumMod val="7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kumimoji="1" lang="pt-BR" altLang="ja-JP" b="1" dirty="0">
              <a:latin typeface="+mn-ea"/>
              <a:cs typeface="メイリオ" panose="020B0604030504040204" pitchFamily="50" charset="-128"/>
            </a:endParaRPr>
          </a:p>
        </p:txBody>
      </p:sp>
      <p:sp>
        <p:nvSpPr>
          <p:cNvPr id="18" name="テキスト ボックス 50">
            <a:extLst>
              <a:ext uri="{FF2B5EF4-FFF2-40B4-BE49-F238E27FC236}">
                <a16:creationId xmlns:a16="http://schemas.microsoft.com/office/drawing/2014/main" id="{7B8F4E1A-5011-4ADE-AF2E-CBFEE804AD9A}"/>
              </a:ext>
            </a:extLst>
          </p:cNvPr>
          <p:cNvSpPr txBox="1"/>
          <p:nvPr/>
        </p:nvSpPr>
        <p:spPr>
          <a:xfrm>
            <a:off x="1275918" y="4323057"/>
            <a:ext cx="2379856" cy="27699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spAutoFit/>
          </a:bodyPr>
          <a:lstStyle/>
          <a:p>
            <a:pPr algn="ctr"/>
            <a:r>
              <a:rPr lang="pt-BR" altLang="ja-JP" b="1" dirty="0" smtClean="0">
                <a:solidFill>
                  <a:schemeClr val="bg1"/>
                </a:solidFill>
                <a:latin typeface="Segoe UI bold" panose="020B0802040204020203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P/B</a:t>
            </a:r>
            <a:endParaRPr lang="pt-BR" altLang="ja-JP" b="1" dirty="0">
              <a:solidFill>
                <a:schemeClr val="bg1"/>
              </a:solidFill>
              <a:latin typeface="Segoe UI bold" panose="020B0802040204020203" pitchFamily="34" charset="0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19" name="テキスト ボックス 55">
            <a:extLst>
              <a:ext uri="{FF2B5EF4-FFF2-40B4-BE49-F238E27FC236}">
                <a16:creationId xmlns:a16="http://schemas.microsoft.com/office/drawing/2014/main" id="{749DB968-8708-4125-94F6-54A0607CFBB5}"/>
              </a:ext>
            </a:extLst>
          </p:cNvPr>
          <p:cNvSpPr txBox="1"/>
          <p:nvPr/>
        </p:nvSpPr>
        <p:spPr>
          <a:xfrm>
            <a:off x="1275918" y="4552792"/>
            <a:ext cx="2379856" cy="1538883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spAutoFit/>
          </a:bodyPr>
          <a:lstStyle/>
          <a:p>
            <a:pPr algn="ctr"/>
            <a:r>
              <a:rPr lang="pt-BR" altLang="ja-JP" sz="5400" b="1" dirty="0" smtClean="0">
                <a:solidFill>
                  <a:schemeClr val="bg1"/>
                </a:solidFill>
                <a:latin typeface="Century Gothic" panose="020B0502020202020204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45</a:t>
            </a:r>
            <a:r>
              <a:rPr lang="pt-BR" altLang="ja-JP" sz="2400" b="1" dirty="0" smtClean="0">
                <a:solidFill>
                  <a:schemeClr val="bg1"/>
                </a:solidFill>
                <a:latin typeface="Century Gothic" panose="020B0502020202020204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 ppm</a:t>
            </a:r>
          </a:p>
          <a:p>
            <a:pPr algn="ctr"/>
            <a:r>
              <a:rPr lang="pt-BR" altLang="ja-JP" sz="1400" b="1" dirty="0" smtClean="0">
                <a:solidFill>
                  <a:schemeClr val="bg1"/>
                </a:solidFill>
                <a:latin typeface="Century Gothic" panose="020B0502020202020204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24.0 ipm</a:t>
            </a:r>
          </a:p>
          <a:p>
            <a:pPr algn="ctr"/>
            <a:endParaRPr lang="pt-BR" altLang="ja-JP" sz="3200" b="1" dirty="0">
              <a:solidFill>
                <a:schemeClr val="bg1"/>
              </a:solidFill>
              <a:latin typeface="Century Gothic" panose="020B0502020202020204" pitchFamily="34" charset="0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0" name="正方形/長方形 56">
            <a:extLst>
              <a:ext uri="{FF2B5EF4-FFF2-40B4-BE49-F238E27FC236}">
                <a16:creationId xmlns:a16="http://schemas.microsoft.com/office/drawing/2014/main" id="{1560D3B8-5613-47B3-A152-54086F487D21}"/>
              </a:ext>
            </a:extLst>
          </p:cNvPr>
          <p:cNvSpPr/>
          <p:nvPr/>
        </p:nvSpPr>
        <p:spPr>
          <a:xfrm>
            <a:off x="8435963" y="3700469"/>
            <a:ext cx="2580380" cy="2580378"/>
          </a:xfrm>
          <a:prstGeom prst="rect">
            <a:avLst/>
          </a:prstGeom>
          <a:solidFill>
            <a:srgbClr val="C00000">
              <a:alpha val="20000"/>
            </a:srgbClr>
          </a:solidFill>
          <a:ln w="12700">
            <a:noFill/>
          </a:ln>
          <a:effectLst>
            <a:outerShdw blurRad="127000" dist="38100" dir="12000000" algn="br" rotWithShape="0">
              <a:schemeClr val="tx2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pt-BR" altLang="ja-JP" b="1" dirty="0">
              <a:latin typeface="+mn-ea"/>
              <a:cs typeface="メイリオ" panose="020B0604030504040204" pitchFamily="50" charset="-128"/>
            </a:endParaRPr>
          </a:p>
        </p:txBody>
      </p:sp>
      <p:sp>
        <p:nvSpPr>
          <p:cNvPr id="21" name="正方形/長方形 57">
            <a:extLst>
              <a:ext uri="{FF2B5EF4-FFF2-40B4-BE49-F238E27FC236}">
                <a16:creationId xmlns:a16="http://schemas.microsoft.com/office/drawing/2014/main" id="{422D1DC5-82BB-4E13-ADEE-12FB2F5541E6}"/>
              </a:ext>
            </a:extLst>
          </p:cNvPr>
          <p:cNvSpPr/>
          <p:nvPr/>
        </p:nvSpPr>
        <p:spPr>
          <a:xfrm>
            <a:off x="8569826" y="3834332"/>
            <a:ext cx="2312654" cy="2312652"/>
          </a:xfrm>
          <a:prstGeom prst="rect">
            <a:avLst/>
          </a:prstGeom>
          <a:solidFill>
            <a:srgbClr val="C00000">
              <a:alpha val="80000"/>
            </a:srgbClr>
          </a:solidFill>
          <a:ln w="12700">
            <a:noFill/>
          </a:ln>
          <a:effectLst>
            <a:outerShdw blurRad="63500" sx="102000" sy="102000" algn="ctr" rotWithShape="0">
              <a:schemeClr val="bg1">
                <a:lumMod val="7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kumimoji="1" lang="pt-BR" altLang="ja-JP" b="1" dirty="0">
              <a:latin typeface="+mn-ea"/>
              <a:cs typeface="メイリオ" panose="020B0604030504040204" pitchFamily="50" charset="-128"/>
            </a:endParaRPr>
          </a:p>
        </p:txBody>
      </p:sp>
      <p:sp>
        <p:nvSpPr>
          <p:cNvPr id="22" name="テキスト ボックス 58">
            <a:extLst>
              <a:ext uri="{FF2B5EF4-FFF2-40B4-BE49-F238E27FC236}">
                <a16:creationId xmlns:a16="http://schemas.microsoft.com/office/drawing/2014/main" id="{526D6F99-05FF-4363-8EBB-3A3A3E09A142}"/>
              </a:ext>
            </a:extLst>
          </p:cNvPr>
          <p:cNvSpPr txBox="1"/>
          <p:nvPr/>
        </p:nvSpPr>
        <p:spPr>
          <a:xfrm>
            <a:off x="8536226" y="4323057"/>
            <a:ext cx="2379856" cy="27699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spAutoFit/>
          </a:bodyPr>
          <a:lstStyle/>
          <a:p>
            <a:pPr algn="ctr"/>
            <a:r>
              <a:rPr lang="pt-BR" altLang="ja-JP" b="1" dirty="0" smtClean="0">
                <a:solidFill>
                  <a:schemeClr val="bg1"/>
                </a:solidFill>
                <a:latin typeface="Segoe UI bold" panose="020B0802040204020203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Colorido</a:t>
            </a:r>
            <a:endParaRPr lang="pt-BR" altLang="ja-JP" b="1" dirty="0">
              <a:solidFill>
                <a:schemeClr val="bg1"/>
              </a:solidFill>
              <a:latin typeface="Segoe UI bold" panose="020B0802040204020203" pitchFamily="34" charset="0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3" name="テキスト ボックス 59">
            <a:extLst>
              <a:ext uri="{FF2B5EF4-FFF2-40B4-BE49-F238E27FC236}">
                <a16:creationId xmlns:a16="http://schemas.microsoft.com/office/drawing/2014/main" id="{5765EA7E-57B7-4A3C-AF8E-48EA8B71535F}"/>
              </a:ext>
            </a:extLst>
          </p:cNvPr>
          <p:cNvSpPr txBox="1"/>
          <p:nvPr/>
        </p:nvSpPr>
        <p:spPr>
          <a:xfrm>
            <a:off x="8536226" y="4552792"/>
            <a:ext cx="2379856" cy="1077218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spAutoFit/>
          </a:bodyPr>
          <a:lstStyle/>
          <a:p>
            <a:pPr algn="ctr"/>
            <a:r>
              <a:rPr lang="pt-BR" altLang="ja-JP" sz="5400" b="1" dirty="0" smtClean="0">
                <a:solidFill>
                  <a:schemeClr val="bg1"/>
                </a:solidFill>
                <a:latin typeface="Century Gothic" panose="020B0502020202020204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25</a:t>
            </a:r>
            <a:r>
              <a:rPr lang="pt-BR" altLang="ja-JP" sz="2400" b="1" dirty="0" smtClean="0">
                <a:solidFill>
                  <a:schemeClr val="bg1"/>
                </a:solidFill>
                <a:latin typeface="Century Gothic" panose="020B0502020202020204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 ppm</a:t>
            </a:r>
          </a:p>
          <a:p>
            <a:pPr algn="ctr"/>
            <a:r>
              <a:rPr lang="pt-BR" altLang="ja-JP" sz="1400" b="1" dirty="0" smtClean="0">
                <a:solidFill>
                  <a:schemeClr val="bg1"/>
                </a:solidFill>
                <a:latin typeface="Century Gothic" panose="020B0502020202020204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15.5 ipm</a:t>
            </a:r>
            <a:endParaRPr lang="pt-BR" altLang="ja-JP" b="1" dirty="0">
              <a:solidFill>
                <a:schemeClr val="bg1"/>
              </a:solidFill>
              <a:latin typeface="Century Gothic" panose="020B0502020202020204" pitchFamily="34" charset="0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pic>
        <p:nvPicPr>
          <p:cNvPr id="24" name="図 5" descr="プリンターの写真&#10;&#10;自動的に生成された説明">
            <a:extLst>
              <a:ext uri="{FF2B5EF4-FFF2-40B4-BE49-F238E27FC236}">
                <a16:creationId xmlns:a16="http://schemas.microsoft.com/office/drawing/2014/main" id="{CED93453-7EC3-4760-8506-FBA0E6D5B2B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68550" y="3129070"/>
            <a:ext cx="3873562" cy="3728929"/>
          </a:xfrm>
          <a:prstGeom prst="rect">
            <a:avLst/>
          </a:prstGeom>
        </p:spPr>
      </p:pic>
      <p:sp>
        <p:nvSpPr>
          <p:cNvPr id="25" name="テキスト ボックス 14">
            <a:extLst>
              <a:ext uri="{FF2B5EF4-FFF2-40B4-BE49-F238E27FC236}">
                <a16:creationId xmlns:a16="http://schemas.microsoft.com/office/drawing/2014/main" id="{B68CEB06-4AB9-404D-AB04-005CB927A8E2}"/>
              </a:ext>
            </a:extLst>
          </p:cNvPr>
          <p:cNvSpPr txBox="1"/>
          <p:nvPr/>
        </p:nvSpPr>
        <p:spPr>
          <a:xfrm>
            <a:off x="981165" y="1520518"/>
            <a:ext cx="10800000" cy="615553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pt-BR" sz="4000" b="1" dirty="0" smtClean="0">
                <a:latin typeface="Segoe UI bold" panose="020B0802040204020203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Impressão de Alta Velocidade</a:t>
            </a:r>
            <a:endParaRPr lang="pt-BR" sz="4000" b="1" dirty="0">
              <a:latin typeface="Segoe UI bold" panose="020B0802040204020203" pitchFamily="34" charset="0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6" name="テキスト ボックス 15">
            <a:extLst>
              <a:ext uri="{FF2B5EF4-FFF2-40B4-BE49-F238E27FC236}">
                <a16:creationId xmlns:a16="http://schemas.microsoft.com/office/drawing/2014/main" id="{B53C8606-06BF-4878-8787-5712856420DD}"/>
              </a:ext>
            </a:extLst>
          </p:cNvPr>
          <p:cNvSpPr txBox="1"/>
          <p:nvPr/>
        </p:nvSpPr>
        <p:spPr>
          <a:xfrm>
            <a:off x="981164" y="1148532"/>
            <a:ext cx="516477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t-BR" sz="2000" b="1" dirty="0" smtClean="0">
                <a:latin typeface="Segoe UI bold" panose="020B0802040204020203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Apoiando a agilidade dos negócios</a:t>
            </a:r>
            <a:endParaRPr lang="pt-BR" sz="2000" b="1" dirty="0">
              <a:latin typeface="Segoe UI bold" panose="020B0802040204020203" pitchFamily="34" charset="0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7" name="テキスト ボックス 16">
            <a:extLst>
              <a:ext uri="{FF2B5EF4-FFF2-40B4-BE49-F238E27FC236}">
                <a16:creationId xmlns:a16="http://schemas.microsoft.com/office/drawing/2014/main" id="{01A9CACB-0635-4011-88E2-2DD89EB39452}"/>
              </a:ext>
            </a:extLst>
          </p:cNvPr>
          <p:cNvSpPr txBox="1"/>
          <p:nvPr/>
        </p:nvSpPr>
        <p:spPr>
          <a:xfrm>
            <a:off x="981164" y="2205113"/>
            <a:ext cx="10177200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t-BR" sz="1500" b="1" dirty="0" smtClean="0">
                <a:latin typeface="Segoe UI bold" panose="020B0802040204020203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A impressão de alta velocidade é ideal não apenas para uso em escritório, mas também em situações onde respostas rápidas são necessárias, por exemplo, balcões de atendimento ao cliente e recepções hospitalares.</a:t>
            </a:r>
          </a:p>
          <a:p>
            <a:pPr>
              <a:lnSpc>
                <a:spcPct val="120000"/>
              </a:lnSpc>
            </a:pPr>
            <a:r>
              <a:rPr lang="pt-BR" sz="1500" b="1" dirty="0" smtClean="0">
                <a:latin typeface="Segoe UI bold" panose="020B0802040204020203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Você pode realizar impressões de grande volume sem preocupação.</a:t>
            </a:r>
            <a:endParaRPr lang="pt-BR" sz="1500" b="1" dirty="0">
              <a:latin typeface="Segoe UI bold" panose="020B0802040204020203" pitchFamily="34" charset="0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pic>
        <p:nvPicPr>
          <p:cNvPr id="28" name="Gráfico 2" descr="Carro de corrida estrutura de tópicos">
            <a:extLst>
              <a:ext uri="{FF2B5EF4-FFF2-40B4-BE49-F238E27FC236}">
                <a16:creationId xmlns:a16="http://schemas.microsoft.com/office/drawing/2014/main" id="{7B17D1BD-A3CB-4B08-9E7A-D33A2136BA9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82154" y="1549197"/>
            <a:ext cx="800326" cy="800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03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2.08333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2.5E-6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9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0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3" presetClass="path" presetSubtype="0" accel="50000" decel="5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 2.59259E-6 L 0.00208 -0.41459 " pathEditMode="relative" rAng="0" ptsTypes="AA">
                                          <p:cBhvr>
                                            <p:cTn id="35" dur="1250" spd="-100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4" y="-2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28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2.29167E-6 -4.44444E-6 L -0.14857 -4.44444E-6 " pathEditMode="relative" rAng="0" ptsTypes="AA">
                                          <p:cBhvr>
                                            <p:cTn id="44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74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42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2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  <p:bldP spid="16" grpId="0" animBg="1"/>
          <p:bldP spid="17" grpId="0" animBg="1"/>
          <p:bldP spid="19" grpId="0"/>
          <p:bldP spid="20" grpId="0" animBg="1"/>
          <p:bldP spid="21" grpId="0" animBg="1"/>
          <p:bldP spid="22" grpId="0"/>
          <p:bldP spid="23" grpId="0"/>
          <p:bldP spid="25" grpId="0"/>
          <p:bldP spid="26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2.08333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2.5E-6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3" presetClass="path" presetSubtype="0" accel="50000" decel="5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0 2.59259E-6 L 0.00208 -0.41459 " pathEditMode="relative" rAng="0" ptsTypes="AA">
                                          <p:cBhvr>
                                            <p:cTn id="35" dur="1250" spd="-100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4" y="-2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28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1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2.29167E-6 -4.44444E-6 L -0.14857 -4.44444E-6 " pathEditMode="relative" rAng="0" ptsTypes="AA">
                                          <p:cBhvr>
                                            <p:cTn id="44" dur="750" spd="-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74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42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2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  <p:bldP spid="16" grpId="0" animBg="1"/>
          <p:bldP spid="17" grpId="0" animBg="1"/>
          <p:bldP spid="19" grpId="0"/>
          <p:bldP spid="20" grpId="0" animBg="1"/>
          <p:bldP spid="21" grpId="0" animBg="1"/>
          <p:bldP spid="22" grpId="0"/>
          <p:bldP spid="23" grpId="0"/>
          <p:bldP spid="25" grpId="0"/>
          <p:bldP spid="26" grpId="0"/>
          <p:bldP spid="27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30678"/>
            <a:ext cx="12192000" cy="6888678"/>
          </a:xfrm>
          <a:prstGeom prst="rect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-100000"/>
                      </a14:imgEffect>
                      <a14:imgEffect>
                        <a14:saturation sat="51000"/>
                      </a14:imgEffect>
                      <a14:imgEffect>
                        <a14:brightnessContrast bright="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tângulo 5"/>
          <p:cNvSpPr/>
          <p:nvPr/>
        </p:nvSpPr>
        <p:spPr>
          <a:xfrm rot="10800000">
            <a:off x="-51602" y="-14893"/>
            <a:ext cx="12243602" cy="3545048"/>
          </a:xfrm>
          <a:prstGeom prst="rect">
            <a:avLst/>
          </a:prstGeom>
          <a:gradFill>
            <a:gsLst>
              <a:gs pos="0">
                <a:srgbClr val="F6F8FC">
                  <a:alpha val="0"/>
                </a:srgb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arallelogram 11">
            <a:extLst>
              <a:ext uri="{FF2B5EF4-FFF2-40B4-BE49-F238E27FC236}">
                <a16:creationId xmlns:a16="http://schemas.microsoft.com/office/drawing/2014/main" id="{41620EFC-529E-412B-B9CD-C1B109341D9B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071EC482-DC65-4B13-BE00-52A1E2337F76}"/>
              </a:ext>
            </a:extLst>
          </p:cNvPr>
          <p:cNvSpPr txBox="1"/>
          <p:nvPr/>
        </p:nvSpPr>
        <p:spPr>
          <a:xfrm>
            <a:off x="2278963" y="1808167"/>
            <a:ext cx="6533074" cy="12990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pt-BR" dirty="0">
                <a:latin typeface="Arial" panose="020B0604020202020204" pitchFamily="34" charset="0"/>
                <a:ea typeface="メイリオ" panose="020B0604030504040204" pitchFamily="50" charset="-128"/>
                <a:cs typeface="Arial" panose="020B0604020202020204" pitchFamily="34" charset="0"/>
              </a:rPr>
              <a:t>Variando de envelopes a longos pôsteres decorativos e cartazes para serem colocados nas prateleiras, a impressora pode trabalhar com as várias necessidades de impressão de um pequeno escritório.</a:t>
            </a:r>
          </a:p>
        </p:txBody>
      </p:sp>
      <p:sp>
        <p:nvSpPr>
          <p:cNvPr id="34" name="正方形/長方形 33">
            <a:extLst>
              <a:ext uri="{FF2B5EF4-FFF2-40B4-BE49-F238E27FC236}">
                <a16:creationId xmlns:a16="http://schemas.microsoft.com/office/drawing/2014/main" id="{37ABE40C-F146-4B22-A23A-0C02C2573043}"/>
              </a:ext>
            </a:extLst>
          </p:cNvPr>
          <p:cNvSpPr/>
          <p:nvPr/>
        </p:nvSpPr>
        <p:spPr>
          <a:xfrm>
            <a:off x="9369988" y="1846225"/>
            <a:ext cx="1671395" cy="193899"/>
          </a:xfrm>
          <a:prstGeom prst="rect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 anchorCtr="1">
            <a:spAutoFit/>
          </a:bodyPr>
          <a:lstStyle/>
          <a:p>
            <a:pPr>
              <a:lnSpc>
                <a:spcPct val="90000"/>
              </a:lnSpc>
            </a:pPr>
            <a:r>
              <a:rPr lang="pt-BR" altLang="ja-JP" sz="1400" b="1" dirty="0">
                <a:solidFill>
                  <a:schemeClr val="tx1"/>
                </a:solidFill>
                <a:latin typeface="Arial" panose="020B0604020202020204" pitchFamily="34" charset="0"/>
                <a:ea typeface="メイリオ" panose="020B0604030504040204" pitchFamily="50" charset="-128"/>
                <a:cs typeface="Arial" panose="020B0604020202020204" pitchFamily="34" charset="0"/>
              </a:rPr>
              <a:t>Bandeja traseira</a:t>
            </a:r>
            <a:r>
              <a:rPr lang="pt-BR" altLang="ja-JP" sz="1400" dirty="0">
                <a:solidFill>
                  <a:schemeClr val="tx1"/>
                </a:solidFill>
                <a:latin typeface="Century Gothic" panose="020B0502020202020204" pitchFamily="34" charset="0"/>
                <a:ea typeface="メイリオ" panose="020B0604030504040204" pitchFamily="50" charset="-128"/>
                <a:cs typeface="メイリオ" panose="020B0604030504040204" pitchFamily="50" charset="-128"/>
              </a:rPr>
              <a:t>:</a:t>
            </a:r>
          </a:p>
        </p:txBody>
      </p:sp>
      <p:sp>
        <p:nvSpPr>
          <p:cNvPr id="35" name="テキスト ボックス 34">
            <a:extLst>
              <a:ext uri="{FF2B5EF4-FFF2-40B4-BE49-F238E27FC236}">
                <a16:creationId xmlns:a16="http://schemas.microsoft.com/office/drawing/2014/main" id="{69CB8599-24D5-455B-8E3F-387C89BF60FD}"/>
              </a:ext>
            </a:extLst>
          </p:cNvPr>
          <p:cNvSpPr txBox="1"/>
          <p:nvPr/>
        </p:nvSpPr>
        <p:spPr>
          <a:xfrm>
            <a:off x="9454225" y="2032418"/>
            <a:ext cx="2401379" cy="572455"/>
          </a:xfrm>
          <a:prstGeom prst="rect">
            <a:avLst/>
          </a:prstGeom>
          <a:noFill/>
        </p:spPr>
        <p:txBody>
          <a:bodyPr wrap="square" lIns="0" tIns="36000" rIns="0" bIns="3600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t-BR" altLang="ja-JP" sz="1400" dirty="0">
                <a:latin typeface="Arial Black" panose="020B0A0402010202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Suporte a </a:t>
            </a:r>
            <a:r>
              <a:rPr lang="pt-BR" altLang="ja-JP" sz="1400" dirty="0">
                <a:solidFill>
                  <a:srgbClr val="C00000"/>
                </a:solidFill>
                <a:latin typeface="Arial Black" panose="020B0A0402010202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diferentes mídias</a:t>
            </a:r>
            <a:r>
              <a:rPr lang="pt-BR" altLang="ja-JP" sz="1400" dirty="0">
                <a:latin typeface="Arial Black" panose="020B0A0402010202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 e papel comum</a:t>
            </a:r>
          </a:p>
        </p:txBody>
      </p:sp>
      <p:sp>
        <p:nvSpPr>
          <p:cNvPr id="37" name="Title 1">
            <a:extLst>
              <a:ext uri="{FF2B5EF4-FFF2-40B4-BE49-F238E27FC236}">
                <a16:creationId xmlns:a16="http://schemas.microsoft.com/office/drawing/2014/main" id="{68C6D681-7D7E-4A92-B5A8-FBECB3D18D24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6692963" cy="301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ea typeface="メイリオ" panose="020B0604030504040204" pitchFamily="50" charset="-128"/>
                <a:cs typeface="Arial" panose="020B0604020202020204" pitchFamily="34" charset="0"/>
              </a:rPr>
              <a:t>Não apenas papel comum e tamanhos predefinidos</a:t>
            </a: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4FA1CF10-B3E7-4559-968A-1C939695BD06}"/>
              </a:ext>
            </a:extLst>
          </p:cNvPr>
          <p:cNvSpPr txBox="1">
            <a:spLocks/>
          </p:cNvSpPr>
          <p:nvPr/>
        </p:nvSpPr>
        <p:spPr bwMode="gray">
          <a:xfrm>
            <a:off x="414831" y="498910"/>
            <a:ext cx="733851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l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  <a:ea typeface="メイリオ" panose="020B0604030504040204" pitchFamily="50" charset="-128"/>
                <a:cs typeface="Arial" panose="020B0604020202020204" pitchFamily="34" charset="0"/>
              </a:rPr>
              <a:t>Impressão em vários tipos de mídia</a:t>
            </a:r>
          </a:p>
        </p:txBody>
      </p:sp>
      <p:cxnSp>
        <p:nvCxnSpPr>
          <p:cNvPr id="42" name="Conector: Angulado 41">
            <a:extLst>
              <a:ext uri="{FF2B5EF4-FFF2-40B4-BE49-F238E27FC236}">
                <a16:creationId xmlns:a16="http://schemas.microsoft.com/office/drawing/2014/main" id="{675C3D32-801D-40AE-80CF-C36505AF8176}"/>
              </a:ext>
            </a:extLst>
          </p:cNvPr>
          <p:cNvCxnSpPr>
            <a:cxnSpLocks/>
          </p:cNvCxnSpPr>
          <p:nvPr/>
        </p:nvCxnSpPr>
        <p:spPr>
          <a:xfrm rot="16200000" flipH="1">
            <a:off x="9100046" y="1975285"/>
            <a:ext cx="1683931" cy="1425809"/>
          </a:xfrm>
          <a:prstGeom prst="bentConnector3">
            <a:avLst>
              <a:gd name="adj1" fmla="val 50000"/>
            </a:avLst>
          </a:prstGeom>
          <a:ln w="12700" cap="rnd">
            <a:solidFill>
              <a:srgbClr val="CC0000"/>
            </a:solidFill>
            <a:round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CaixaDeTexto 67">
            <a:extLst>
              <a:ext uri="{FF2B5EF4-FFF2-40B4-BE49-F238E27FC236}">
                <a16:creationId xmlns:a16="http://schemas.microsoft.com/office/drawing/2014/main" id="{391A9825-0C79-4E81-B48C-92529C37DF65}"/>
              </a:ext>
            </a:extLst>
          </p:cNvPr>
          <p:cNvSpPr txBox="1"/>
          <p:nvPr/>
        </p:nvSpPr>
        <p:spPr>
          <a:xfrm>
            <a:off x="301237" y="6181554"/>
            <a:ext cx="145742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100" b="1" dirty="0">
                <a:latin typeface="Arial" panose="020B0604020202020204" pitchFamily="34" charset="0"/>
                <a:ea typeface="メイリオ" panose="020B0604030504040204" pitchFamily="50" charset="-128"/>
                <a:cs typeface="Arial" panose="020B0604020202020204" pitchFamily="34" charset="0"/>
              </a:rPr>
              <a:t>Papel</a:t>
            </a:r>
          </a:p>
          <a:p>
            <a:pPr algn="ctr"/>
            <a:r>
              <a:rPr lang="pt-BR" sz="1100" b="1" dirty="0">
                <a:latin typeface="Arial" panose="020B0604020202020204" pitchFamily="34" charset="0"/>
                <a:ea typeface="メイリオ" panose="020B0604030504040204" pitchFamily="50" charset="-128"/>
                <a:cs typeface="Arial" panose="020B0604020202020204" pitchFamily="34" charset="0"/>
              </a:rPr>
              <a:t>magnético</a:t>
            </a:r>
          </a:p>
        </p:txBody>
      </p:sp>
      <p:pic>
        <p:nvPicPr>
          <p:cNvPr id="5" name="図 4" descr="ロゴ が含まれている画像&#10;&#10;自動的に生成された説明">
            <a:extLst>
              <a:ext uri="{FF2B5EF4-FFF2-40B4-BE49-F238E27FC236}">
                <a16:creationId xmlns:a16="http://schemas.microsoft.com/office/drawing/2014/main" id="{865187A1-29C7-46EC-9D4D-E905B8B2F1E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66" y="1808167"/>
            <a:ext cx="785769" cy="555265"/>
          </a:xfrm>
          <a:prstGeom prst="rect">
            <a:avLst/>
          </a:prstGeom>
          <a:effectLst>
            <a:glow rad="25400">
              <a:schemeClr val="tx1">
                <a:alpha val="5000"/>
              </a:schemeClr>
            </a:glow>
            <a:outerShdw blurRad="50800" dist="254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15" name="図 14" descr="パスタの上にあるピザ&#10;&#10;自動的に生成された説明">
            <a:extLst>
              <a:ext uri="{FF2B5EF4-FFF2-40B4-BE49-F238E27FC236}">
                <a16:creationId xmlns:a16="http://schemas.microsoft.com/office/drawing/2014/main" id="{9A52E7C6-FA98-43F4-AE62-844E1D18DA0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74" y="4236833"/>
            <a:ext cx="827752" cy="584932"/>
          </a:xfrm>
          <a:prstGeom prst="rect">
            <a:avLst/>
          </a:prstGeom>
          <a:effectLst>
            <a:outerShdw blurRad="50800" dist="25400" dir="2700000" algn="ctr" rotWithShape="0">
              <a:schemeClr val="tx1">
                <a:alpha val="20000"/>
              </a:schemeClr>
            </a:outerShdw>
          </a:effectLst>
        </p:spPr>
      </p:pic>
      <p:pic>
        <p:nvPicPr>
          <p:cNvPr id="57" name="Imagem 56">
            <a:extLst>
              <a:ext uri="{FF2B5EF4-FFF2-40B4-BE49-F238E27FC236}">
                <a16:creationId xmlns:a16="http://schemas.microsoft.com/office/drawing/2014/main" id="{0C2F788E-AB2F-4190-B43E-C414CED5090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899" b="97464" l="543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2723" y="2660285"/>
            <a:ext cx="1014454" cy="1014454"/>
          </a:xfrm>
          <a:prstGeom prst="rect">
            <a:avLst/>
          </a:prstGeom>
          <a:noFill/>
        </p:spPr>
      </p:pic>
      <p:sp>
        <p:nvSpPr>
          <p:cNvPr id="59" name="CaixaDeTexto 58">
            <a:extLst>
              <a:ext uri="{FF2B5EF4-FFF2-40B4-BE49-F238E27FC236}">
                <a16:creationId xmlns:a16="http://schemas.microsoft.com/office/drawing/2014/main" id="{CD253036-5E7A-486C-A4EE-EC91401FBCA0}"/>
              </a:ext>
            </a:extLst>
          </p:cNvPr>
          <p:cNvSpPr txBox="1"/>
          <p:nvPr/>
        </p:nvSpPr>
        <p:spPr>
          <a:xfrm>
            <a:off x="367425" y="3570475"/>
            <a:ext cx="13250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100" b="1" dirty="0">
                <a:latin typeface="Arial" panose="020B0604020202020204" pitchFamily="34" charset="0"/>
                <a:ea typeface="メイリオ" panose="020B0604030504040204" pitchFamily="50" charset="-128"/>
                <a:cs typeface="Arial" panose="020B0604020202020204" pitchFamily="34" charset="0"/>
              </a:rPr>
              <a:t>Envelopes de abertura plástica</a:t>
            </a:r>
            <a:endParaRPr lang="pt-BR" sz="1100" b="1" dirty="0"/>
          </a:p>
        </p:txBody>
      </p:sp>
      <p:sp>
        <p:nvSpPr>
          <p:cNvPr id="60" name="CaixaDeTexto 59">
            <a:extLst>
              <a:ext uri="{FF2B5EF4-FFF2-40B4-BE49-F238E27FC236}">
                <a16:creationId xmlns:a16="http://schemas.microsoft.com/office/drawing/2014/main" id="{3BC7E9D0-A818-4719-87C3-E6422C8A149F}"/>
              </a:ext>
            </a:extLst>
          </p:cNvPr>
          <p:cNvSpPr txBox="1"/>
          <p:nvPr/>
        </p:nvSpPr>
        <p:spPr>
          <a:xfrm>
            <a:off x="382017" y="2417641"/>
            <a:ext cx="129586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100" b="1" dirty="0">
                <a:latin typeface="Arial" panose="020B0604020202020204" pitchFamily="34" charset="0"/>
                <a:ea typeface="メイリオ" panose="020B0604030504040204" pitchFamily="50" charset="-128"/>
                <a:cs typeface="Arial" panose="020B0604020202020204" pitchFamily="34" charset="0"/>
              </a:rPr>
              <a:t>Etiquetas</a:t>
            </a:r>
            <a:endParaRPr lang="pt-BR" sz="1100" b="1" dirty="0"/>
          </a:p>
        </p:txBody>
      </p:sp>
      <p:sp>
        <p:nvSpPr>
          <p:cNvPr id="61" name="CaixaDeTexto 60">
            <a:extLst>
              <a:ext uri="{FF2B5EF4-FFF2-40B4-BE49-F238E27FC236}">
                <a16:creationId xmlns:a16="http://schemas.microsoft.com/office/drawing/2014/main" id="{650CC715-69AE-45E6-9EBF-6488E4D065F4}"/>
              </a:ext>
            </a:extLst>
          </p:cNvPr>
          <p:cNvSpPr txBox="1"/>
          <p:nvPr/>
        </p:nvSpPr>
        <p:spPr>
          <a:xfrm>
            <a:off x="411698" y="4922900"/>
            <a:ext cx="123650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100" b="1" dirty="0">
                <a:latin typeface="Arial" panose="020B0604020202020204" pitchFamily="34" charset="0"/>
                <a:ea typeface="メイリオ" panose="020B0604030504040204" pitchFamily="50" charset="-128"/>
                <a:cs typeface="Arial" panose="020B0604020202020204" pitchFamily="34" charset="0"/>
              </a:rPr>
              <a:t>Papel</a:t>
            </a:r>
          </a:p>
          <a:p>
            <a:pPr algn="ctr"/>
            <a:r>
              <a:rPr lang="pt-BR" sz="1100" b="1" dirty="0">
                <a:latin typeface="Arial" panose="020B0604020202020204" pitchFamily="34" charset="0"/>
                <a:ea typeface="メイリオ" panose="020B0604030504040204" pitchFamily="50" charset="-128"/>
                <a:cs typeface="Arial" panose="020B0604020202020204" pitchFamily="34" charset="0"/>
              </a:rPr>
              <a:t>brilhante</a:t>
            </a:r>
            <a:endParaRPr lang="pt-BR" sz="1100" b="1" dirty="0"/>
          </a:p>
        </p:txBody>
      </p:sp>
      <p:pic>
        <p:nvPicPr>
          <p:cNvPr id="70" name="図 14">
            <a:extLst>
              <a:ext uri="{FF2B5EF4-FFF2-40B4-BE49-F238E27FC236}">
                <a16:creationId xmlns:a16="http://schemas.microsoft.com/office/drawing/2014/main" id="{BE779374-410C-417B-968A-55DBF3233ED4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73232" y1="48990" x2="54545" y2="68687"/>
                        <a14:foregroundMark x1="80303" y1="40909" x2="74747" y2="52525"/>
                        <a14:foregroundMark x1="81313" y1="32828" x2="56061" y2="28283"/>
                        <a14:foregroundMark x1="85859" y1="30808" x2="75253" y2="69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7691" y="5341806"/>
            <a:ext cx="824518" cy="82451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921" b="100000" l="0" r="98624">
                        <a14:foregroundMark x1="5767" y1="60317" x2="48558" y2="60516"/>
                        <a14:foregroundMark x1="76868" y1="29563" x2="77720" y2="72421"/>
                        <a14:foregroundMark x1="5242" y1="45635" x2="5111" y2="37004"/>
                        <a14:foregroundMark x1="5111" y1="37004" x2="55767" y2="37996"/>
                        <a14:foregroundMark x1="4915" y1="60615" x2="57733" y2="62103"/>
                        <a14:foregroundMark x1="42792" y1="62103" x2="4784" y2="61607"/>
                        <a14:backgroundMark x1="20183" y1="70437" x2="37746" y2="68452"/>
                        <a14:backgroundMark x1="3342" y1="45437" x2="3342" y2="54663"/>
                        <a14:backgroundMark x1="4260" y1="62798" x2="18414" y2="63294"/>
                        <a14:backgroundMark x1="6553" y1="62500" x2="47182" y2="62798"/>
                        <a14:backgroundMark x1="5308" y1="35714" x2="45544" y2="360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624" y="1656382"/>
            <a:ext cx="9303302" cy="614530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588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4.58333E-6 3.7037E-6 L 0.42552 3.7037E-6 " pathEditMode="relative" rAng="0" ptsTypes="AA">
                                      <p:cBhvr>
                                        <p:cTn id="12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76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4.16667E-6 3.33333E-6 L 0.39882 3.33333E-6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35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accel="41333" decel="48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13" grpId="0"/>
      <p:bldP spid="34" grpId="0"/>
      <p:bldP spid="35" grpId="0"/>
      <p:bldP spid="37" grpId="0"/>
      <p:bldP spid="37" grpId="1"/>
      <p:bldP spid="37" grpId="2"/>
      <p:bldP spid="41" grpId="0"/>
      <p:bldP spid="41" grpId="1"/>
      <p:bldP spid="41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33957CF-FCE1-4E9E-BA1F-8D713E4567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79"/>
          <a:stretch/>
        </p:blipFill>
        <p:spPr>
          <a:xfrm>
            <a:off x="0" y="-958863"/>
            <a:ext cx="12192000" cy="7832361"/>
          </a:xfrm>
          <a:prstGeom prst="rect">
            <a:avLst/>
          </a:prstGeom>
        </p:spPr>
      </p:pic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50444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Soluções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1" y="498910"/>
            <a:ext cx="719483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ECOLOGICAMENTE RESPONSÁVEIS</a:t>
            </a:r>
          </a:p>
        </p:txBody>
      </p:sp>
      <p:grpSp>
        <p:nvGrpSpPr>
          <p:cNvPr id="14" name="Agrupar 13">
            <a:extLst>
              <a:ext uri="{FF2B5EF4-FFF2-40B4-BE49-F238E27FC236}">
                <a16:creationId xmlns:a16="http://schemas.microsoft.com/office/drawing/2014/main" id="{863348FF-207B-4904-ABB7-EF614352241E}"/>
              </a:ext>
            </a:extLst>
          </p:cNvPr>
          <p:cNvGrpSpPr/>
          <p:nvPr/>
        </p:nvGrpSpPr>
        <p:grpSpPr>
          <a:xfrm>
            <a:off x="-837351" y="3358748"/>
            <a:ext cx="6933351" cy="1620630"/>
            <a:chOff x="-1328" y="2061320"/>
            <a:chExt cx="6933351" cy="1620630"/>
          </a:xfrm>
        </p:grpSpPr>
        <p:sp>
          <p:nvSpPr>
            <p:cNvPr id="47" name="Paralelogramo 46">
              <a:extLst>
                <a:ext uri="{FF2B5EF4-FFF2-40B4-BE49-F238E27FC236}">
                  <a16:creationId xmlns:a16="http://schemas.microsoft.com/office/drawing/2014/main" id="{F2C33588-F9F1-4399-B030-E8B9F36C9146}"/>
                </a:ext>
              </a:extLst>
            </p:cNvPr>
            <p:cNvSpPr/>
            <p:nvPr/>
          </p:nvSpPr>
          <p:spPr>
            <a:xfrm>
              <a:off x="-1328" y="2061320"/>
              <a:ext cx="6933351" cy="1620630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9" name="Title 1">
              <a:extLst>
                <a:ext uri="{FF2B5EF4-FFF2-40B4-BE49-F238E27FC236}">
                  <a16:creationId xmlns:a16="http://schemas.microsoft.com/office/drawing/2014/main" id="{610D0C1C-636A-4A09-BCF1-682DE8021D20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1259844" y="2276871"/>
              <a:ext cx="5035411" cy="1205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spcAft>
                  <a:spcPts val="1000"/>
                </a:spcAft>
                <a:defRPr/>
              </a:pPr>
              <a:r>
                <a:rPr lang="pt-BR" sz="14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 Canon trabalha para </a:t>
              </a:r>
              <a:r>
                <a:rPr lang="pt-BR" sz="1400" kern="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diminuir o impacto da produção no meio ambiente!</a:t>
              </a:r>
              <a:endParaRPr lang="pt-BR" sz="1400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l">
                <a:spcAft>
                  <a:spcPts val="1000"/>
                </a:spcAft>
                <a:defRPr/>
              </a:pPr>
              <a:r>
                <a:rPr lang="pt-BR" sz="14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Utilizamos materiais recicláveis de maior durabilidade, estamos atentos aos processos do ciclo de vida de nossos produtos e nos dedicamos à economia de energética em todas as etapas. </a:t>
              </a:r>
            </a:p>
          </p:txBody>
        </p:sp>
      </p:grpSp>
      <p:grpSp>
        <p:nvGrpSpPr>
          <p:cNvPr id="15" name="Agrupar 14">
            <a:extLst>
              <a:ext uri="{FF2B5EF4-FFF2-40B4-BE49-F238E27FC236}">
                <a16:creationId xmlns:a16="http://schemas.microsoft.com/office/drawing/2014/main" id="{3B90DDA6-72BE-4D7C-A770-B12BC52C9369}"/>
              </a:ext>
            </a:extLst>
          </p:cNvPr>
          <p:cNvGrpSpPr/>
          <p:nvPr/>
        </p:nvGrpSpPr>
        <p:grpSpPr>
          <a:xfrm>
            <a:off x="-837351" y="5081524"/>
            <a:ext cx="6494232" cy="852280"/>
            <a:chOff x="7376274" y="2209993"/>
            <a:chExt cx="6494232" cy="852280"/>
          </a:xfrm>
        </p:grpSpPr>
        <p:sp>
          <p:nvSpPr>
            <p:cNvPr id="52" name="Paralelogramo 51">
              <a:extLst>
                <a:ext uri="{FF2B5EF4-FFF2-40B4-BE49-F238E27FC236}">
                  <a16:creationId xmlns:a16="http://schemas.microsoft.com/office/drawing/2014/main" id="{B97C2DAB-A6FE-46E9-9246-32FB7D24513C}"/>
                </a:ext>
              </a:extLst>
            </p:cNvPr>
            <p:cNvSpPr/>
            <p:nvPr/>
          </p:nvSpPr>
          <p:spPr>
            <a:xfrm>
              <a:off x="7376274" y="2209993"/>
              <a:ext cx="6494232" cy="852280"/>
            </a:xfrm>
            <a:prstGeom prst="parallelogram">
              <a:avLst>
                <a:gd name="adj" fmla="val 25642"/>
              </a:avLst>
            </a:prstGeom>
            <a:solidFill>
              <a:srgbClr val="CC0000">
                <a:alpha val="9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53" name="Title 1">
              <a:extLst>
                <a:ext uri="{FF2B5EF4-FFF2-40B4-BE49-F238E27FC236}">
                  <a16:creationId xmlns:a16="http://schemas.microsoft.com/office/drawing/2014/main" id="{4B394A08-4CE6-4B2A-AE64-583A1DC1E1DB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8637446" y="2311360"/>
              <a:ext cx="5035411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defRPr/>
              </a:pPr>
              <a:r>
                <a:rPr lang="pt-BR" sz="1400" kern="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Com as garrafas de tinta de grande volume, utilizamos menos plástico e geramos menos resíduos ao meio ambiente. </a:t>
              </a:r>
            </a:p>
          </p:txBody>
        </p:sp>
      </p:grpSp>
      <p:grpSp>
        <p:nvGrpSpPr>
          <p:cNvPr id="83" name="Agrupar 82">
            <a:extLst>
              <a:ext uri="{FF2B5EF4-FFF2-40B4-BE49-F238E27FC236}">
                <a16:creationId xmlns:a16="http://schemas.microsoft.com/office/drawing/2014/main" id="{C88D4780-FC63-4A11-8762-967F0746C3E8}"/>
              </a:ext>
            </a:extLst>
          </p:cNvPr>
          <p:cNvGrpSpPr/>
          <p:nvPr/>
        </p:nvGrpSpPr>
        <p:grpSpPr>
          <a:xfrm>
            <a:off x="8299946" y="2269400"/>
            <a:ext cx="985295" cy="985295"/>
            <a:chOff x="8103810" y="2211368"/>
            <a:chExt cx="1338954" cy="1338954"/>
          </a:xfrm>
        </p:grpSpPr>
        <p:pic>
          <p:nvPicPr>
            <p:cNvPr id="3" name="Imagem 2" descr="Logotipo&#10;&#10;Descrição gerada automaticamente">
              <a:extLst>
                <a:ext uri="{FF2B5EF4-FFF2-40B4-BE49-F238E27FC236}">
                  <a16:creationId xmlns:a16="http://schemas.microsoft.com/office/drawing/2014/main" id="{DC695BFD-89D1-4EA1-9CA4-67E78EF4E27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8257" y="2295817"/>
              <a:ext cx="1170059" cy="1170059"/>
            </a:xfrm>
            <a:prstGeom prst="rect">
              <a:avLst/>
            </a:prstGeom>
            <a:effectLst>
              <a:outerShdw blurRad="25400" dist="12700" dir="2700000" algn="tl" rotWithShape="0">
                <a:prstClr val="black">
                  <a:alpha val="60000"/>
                </a:prstClr>
              </a:outerShdw>
            </a:effectLst>
          </p:spPr>
        </p:pic>
        <p:sp>
          <p:nvSpPr>
            <p:cNvPr id="82" name="Elipse 81">
              <a:extLst>
                <a:ext uri="{FF2B5EF4-FFF2-40B4-BE49-F238E27FC236}">
                  <a16:creationId xmlns:a16="http://schemas.microsoft.com/office/drawing/2014/main" id="{B13467D9-A631-4D73-BAA9-2FC28C06FFB6}"/>
                </a:ext>
              </a:extLst>
            </p:cNvPr>
            <p:cNvSpPr/>
            <p:nvPr/>
          </p:nvSpPr>
          <p:spPr>
            <a:xfrm>
              <a:off x="8103810" y="2211368"/>
              <a:ext cx="1338954" cy="1338954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90" name="Agrupar 89">
            <a:extLst>
              <a:ext uri="{FF2B5EF4-FFF2-40B4-BE49-F238E27FC236}">
                <a16:creationId xmlns:a16="http://schemas.microsoft.com/office/drawing/2014/main" id="{26A35E6E-538F-4038-978F-3410E0345DEA}"/>
              </a:ext>
            </a:extLst>
          </p:cNvPr>
          <p:cNvGrpSpPr/>
          <p:nvPr/>
        </p:nvGrpSpPr>
        <p:grpSpPr>
          <a:xfrm>
            <a:off x="7933025" y="4254828"/>
            <a:ext cx="3226769" cy="427356"/>
            <a:chOff x="7821336" y="4555477"/>
            <a:chExt cx="3226769" cy="427356"/>
          </a:xfrm>
        </p:grpSpPr>
        <p:sp>
          <p:nvSpPr>
            <p:cNvPr id="76" name="Paralelogramo 75">
              <a:extLst>
                <a:ext uri="{FF2B5EF4-FFF2-40B4-BE49-F238E27FC236}">
                  <a16:creationId xmlns:a16="http://schemas.microsoft.com/office/drawing/2014/main" id="{D00B7E8B-62B1-4B94-99B6-44034B24C168}"/>
                </a:ext>
              </a:extLst>
            </p:cNvPr>
            <p:cNvSpPr/>
            <p:nvPr/>
          </p:nvSpPr>
          <p:spPr>
            <a:xfrm>
              <a:off x="7929840" y="4641944"/>
              <a:ext cx="3118265" cy="254422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rIns="0" rtlCol="0" anchor="ctr"/>
            <a:lstStyle/>
            <a:p>
              <a:r>
                <a:rPr lang="en-US" sz="11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Eliminaçao</a:t>
              </a:r>
              <a:r>
                <a:rPr 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de </a:t>
              </a:r>
              <a:r>
                <a:rPr lang="en-US" sz="1100" b="1" dirty="0" err="1">
                  <a:solidFill>
                    <a:srgbClr val="CC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substâncias</a:t>
              </a:r>
              <a:r>
                <a:rPr lang="en-US" sz="1100" b="1" dirty="0">
                  <a:solidFill>
                    <a:srgbClr val="CC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100" b="1" dirty="0" err="1">
                  <a:solidFill>
                    <a:srgbClr val="CC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perigosas</a:t>
              </a:r>
              <a:endParaRPr lang="pt-BR" sz="1100" b="1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79" name="Agrupar 78">
              <a:extLst>
                <a:ext uri="{FF2B5EF4-FFF2-40B4-BE49-F238E27FC236}">
                  <a16:creationId xmlns:a16="http://schemas.microsoft.com/office/drawing/2014/main" id="{7DF83DA0-B29F-4116-8DD7-6AD4E9FC597F}"/>
                </a:ext>
              </a:extLst>
            </p:cNvPr>
            <p:cNvGrpSpPr/>
            <p:nvPr/>
          </p:nvGrpSpPr>
          <p:grpSpPr>
            <a:xfrm>
              <a:off x="7821336" y="4555477"/>
              <a:ext cx="427356" cy="427356"/>
              <a:chOff x="7231492" y="3524640"/>
              <a:chExt cx="626165" cy="626165"/>
            </a:xfrm>
          </p:grpSpPr>
          <p:sp>
            <p:nvSpPr>
              <p:cNvPr id="78" name="Elipse 77">
                <a:extLst>
                  <a:ext uri="{FF2B5EF4-FFF2-40B4-BE49-F238E27FC236}">
                    <a16:creationId xmlns:a16="http://schemas.microsoft.com/office/drawing/2014/main" id="{3D63E57E-9916-4716-8380-B98D3C518443}"/>
                  </a:ext>
                </a:extLst>
              </p:cNvPr>
              <p:cNvSpPr/>
              <p:nvPr/>
            </p:nvSpPr>
            <p:spPr>
              <a:xfrm>
                <a:off x="7231492" y="3524640"/>
                <a:ext cx="626165" cy="626165"/>
              </a:xfrm>
              <a:prstGeom prst="ellipse">
                <a:avLst/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pic>
            <p:nvPicPr>
              <p:cNvPr id="11" name="Gráfico 10" descr="Perigo estrutura de tópicos">
                <a:extLst>
                  <a:ext uri="{FF2B5EF4-FFF2-40B4-BE49-F238E27FC236}">
                    <a16:creationId xmlns:a16="http://schemas.microsoft.com/office/drawing/2014/main" id="{3ECA4429-01A3-4308-8A47-0923928555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315974" y="3578967"/>
                <a:ext cx="457200" cy="457200"/>
              </a:xfrm>
              <a:prstGeom prst="rect">
                <a:avLst/>
              </a:prstGeom>
            </p:spPr>
          </p:pic>
        </p:grpSp>
      </p:grpSp>
      <p:grpSp>
        <p:nvGrpSpPr>
          <p:cNvPr id="88" name="Agrupar 87">
            <a:extLst>
              <a:ext uri="{FF2B5EF4-FFF2-40B4-BE49-F238E27FC236}">
                <a16:creationId xmlns:a16="http://schemas.microsoft.com/office/drawing/2014/main" id="{E546600C-717D-4734-96CA-F6C9B55EF6AB}"/>
              </a:ext>
            </a:extLst>
          </p:cNvPr>
          <p:cNvGrpSpPr/>
          <p:nvPr/>
        </p:nvGrpSpPr>
        <p:grpSpPr>
          <a:xfrm>
            <a:off x="8193401" y="3343903"/>
            <a:ext cx="3224810" cy="427356"/>
            <a:chOff x="8081712" y="3644552"/>
            <a:chExt cx="3224810" cy="427356"/>
          </a:xfrm>
        </p:grpSpPr>
        <p:sp>
          <p:nvSpPr>
            <p:cNvPr id="74" name="Paralelogramo 73">
              <a:extLst>
                <a:ext uri="{FF2B5EF4-FFF2-40B4-BE49-F238E27FC236}">
                  <a16:creationId xmlns:a16="http://schemas.microsoft.com/office/drawing/2014/main" id="{99513C92-6504-43B4-96A8-774A4E410E71}"/>
                </a:ext>
              </a:extLst>
            </p:cNvPr>
            <p:cNvSpPr/>
            <p:nvPr/>
          </p:nvSpPr>
          <p:spPr>
            <a:xfrm>
              <a:off x="8188257" y="3731019"/>
              <a:ext cx="3118265" cy="254422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rIns="0" rtlCol="0" anchor="ctr"/>
            <a:lstStyle/>
            <a:p>
              <a:r>
                <a:rPr lang="en-US" sz="11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Conservação</a:t>
              </a:r>
              <a:r>
                <a:rPr 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de </a:t>
              </a:r>
              <a:r>
                <a:rPr lang="en-US" sz="1100" b="1" dirty="0" err="1">
                  <a:solidFill>
                    <a:srgbClr val="CC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recursos</a:t>
              </a:r>
              <a:endParaRPr lang="pt-BR" sz="1100" b="1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80" name="Agrupar 79">
              <a:extLst>
                <a:ext uri="{FF2B5EF4-FFF2-40B4-BE49-F238E27FC236}">
                  <a16:creationId xmlns:a16="http://schemas.microsoft.com/office/drawing/2014/main" id="{0EEEBC87-A893-482A-87BA-0D0C1B3F8A6D}"/>
                </a:ext>
              </a:extLst>
            </p:cNvPr>
            <p:cNvGrpSpPr/>
            <p:nvPr/>
          </p:nvGrpSpPr>
          <p:grpSpPr>
            <a:xfrm>
              <a:off x="8081712" y="3644552"/>
              <a:ext cx="427356" cy="427356"/>
              <a:chOff x="7231492" y="2227362"/>
              <a:chExt cx="626165" cy="626165"/>
            </a:xfrm>
          </p:grpSpPr>
          <p:sp>
            <p:nvSpPr>
              <p:cNvPr id="5" name="Elipse 4">
                <a:extLst>
                  <a:ext uri="{FF2B5EF4-FFF2-40B4-BE49-F238E27FC236}">
                    <a16:creationId xmlns:a16="http://schemas.microsoft.com/office/drawing/2014/main" id="{8AEC070D-8ABC-4D1F-8A97-99B927F44A58}"/>
                  </a:ext>
                </a:extLst>
              </p:cNvPr>
              <p:cNvSpPr/>
              <p:nvPr/>
            </p:nvSpPr>
            <p:spPr>
              <a:xfrm>
                <a:off x="7231492" y="2227362"/>
                <a:ext cx="626165" cy="626165"/>
              </a:xfrm>
              <a:prstGeom prst="ellipse">
                <a:avLst/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pic>
            <p:nvPicPr>
              <p:cNvPr id="13" name="Gráfico 12" descr="Composto estrutura de tópicos">
                <a:extLst>
                  <a:ext uri="{FF2B5EF4-FFF2-40B4-BE49-F238E27FC236}">
                    <a16:creationId xmlns:a16="http://schemas.microsoft.com/office/drawing/2014/main" id="{0EB6134C-9C49-4766-B151-BEE0B99F12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315974" y="2311844"/>
                <a:ext cx="457200" cy="457200"/>
              </a:xfrm>
              <a:prstGeom prst="rect">
                <a:avLst/>
              </a:prstGeom>
            </p:spPr>
          </p:pic>
        </p:grpSp>
      </p:grpSp>
      <p:grpSp>
        <p:nvGrpSpPr>
          <p:cNvPr id="89" name="Agrupar 88">
            <a:extLst>
              <a:ext uri="{FF2B5EF4-FFF2-40B4-BE49-F238E27FC236}">
                <a16:creationId xmlns:a16="http://schemas.microsoft.com/office/drawing/2014/main" id="{EF8CBE97-EC26-44EB-82BB-9795AA4CE229}"/>
              </a:ext>
            </a:extLst>
          </p:cNvPr>
          <p:cNvGrpSpPr/>
          <p:nvPr/>
        </p:nvGrpSpPr>
        <p:grpSpPr>
          <a:xfrm>
            <a:off x="8063213" y="3799366"/>
            <a:ext cx="3225789" cy="427356"/>
            <a:chOff x="7951524" y="4100015"/>
            <a:chExt cx="3225789" cy="427356"/>
          </a:xfrm>
        </p:grpSpPr>
        <p:sp>
          <p:nvSpPr>
            <p:cNvPr id="75" name="Paralelogramo 74">
              <a:extLst>
                <a:ext uri="{FF2B5EF4-FFF2-40B4-BE49-F238E27FC236}">
                  <a16:creationId xmlns:a16="http://schemas.microsoft.com/office/drawing/2014/main" id="{B122DD08-FD29-466C-909B-E2AA3887748C}"/>
                </a:ext>
              </a:extLst>
            </p:cNvPr>
            <p:cNvSpPr/>
            <p:nvPr/>
          </p:nvSpPr>
          <p:spPr>
            <a:xfrm>
              <a:off x="8059048" y="4186482"/>
              <a:ext cx="3118265" cy="254422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rIns="0" rtlCol="0" anchor="ctr"/>
            <a:lstStyle/>
            <a:p>
              <a:r>
                <a:rPr lang="en-US" sz="11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Conservação</a:t>
              </a:r>
              <a:r>
                <a:rPr 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de </a:t>
              </a:r>
              <a:r>
                <a:rPr lang="en-US" sz="1100" b="1" dirty="0" err="1">
                  <a:solidFill>
                    <a:srgbClr val="CC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energia</a:t>
              </a:r>
              <a:endParaRPr lang="pt-BR" sz="1100" b="1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81" name="Agrupar 80">
              <a:extLst>
                <a:ext uri="{FF2B5EF4-FFF2-40B4-BE49-F238E27FC236}">
                  <a16:creationId xmlns:a16="http://schemas.microsoft.com/office/drawing/2014/main" id="{B48EDD26-CD9F-4ED7-8A60-B515F027D75B}"/>
                </a:ext>
              </a:extLst>
            </p:cNvPr>
            <p:cNvGrpSpPr/>
            <p:nvPr/>
          </p:nvGrpSpPr>
          <p:grpSpPr>
            <a:xfrm>
              <a:off x="7951524" y="4100015"/>
              <a:ext cx="427356" cy="427356"/>
              <a:chOff x="7231492" y="2887524"/>
              <a:chExt cx="626165" cy="626165"/>
            </a:xfrm>
          </p:grpSpPr>
          <p:sp>
            <p:nvSpPr>
              <p:cNvPr id="77" name="Elipse 76">
                <a:extLst>
                  <a:ext uri="{FF2B5EF4-FFF2-40B4-BE49-F238E27FC236}">
                    <a16:creationId xmlns:a16="http://schemas.microsoft.com/office/drawing/2014/main" id="{4A709C65-1A8A-46E5-B004-AC0F3630BE58}"/>
                  </a:ext>
                </a:extLst>
              </p:cNvPr>
              <p:cNvSpPr/>
              <p:nvPr/>
            </p:nvSpPr>
            <p:spPr>
              <a:xfrm>
                <a:off x="7231492" y="2887524"/>
                <a:ext cx="626165" cy="626165"/>
              </a:xfrm>
              <a:prstGeom prst="ellipse">
                <a:avLst/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pic>
            <p:nvPicPr>
              <p:cNvPr id="17" name="Gráfico 16" descr="Lâmpada Fluorescente estrutura de tópicos">
                <a:extLst>
                  <a:ext uri="{FF2B5EF4-FFF2-40B4-BE49-F238E27FC236}">
                    <a16:creationId xmlns:a16="http://schemas.microsoft.com/office/drawing/2014/main" id="{6C6B56EC-3D6C-4399-AB5F-D898E0BA9B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7315974" y="2972006"/>
                <a:ext cx="457200" cy="457200"/>
              </a:xfrm>
              <a:prstGeom prst="rect">
                <a:avLst/>
              </a:prstGeom>
            </p:spPr>
          </p:pic>
        </p:grpSp>
      </p:grpSp>
      <p:sp>
        <p:nvSpPr>
          <p:cNvPr id="92" name="CaixaDeTexto 91">
            <a:extLst>
              <a:ext uri="{FF2B5EF4-FFF2-40B4-BE49-F238E27FC236}">
                <a16:creationId xmlns:a16="http://schemas.microsoft.com/office/drawing/2014/main" id="{60D1990A-93D0-4C70-8D45-74B272717B63}"/>
              </a:ext>
            </a:extLst>
          </p:cNvPr>
          <p:cNvSpPr txBox="1"/>
          <p:nvPr/>
        </p:nvSpPr>
        <p:spPr>
          <a:xfrm>
            <a:off x="9267134" y="2377326"/>
            <a:ext cx="2070828" cy="769441"/>
          </a:xfrm>
          <a:prstGeom prst="rect">
            <a:avLst/>
          </a:prstGeom>
          <a:noFill/>
        </p:spPr>
        <p:txBody>
          <a:bodyPr wrap="square" anchor="ctr" anchorCtr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Sistema </a:t>
            </a:r>
            <a:r>
              <a:rPr lang="en-US" sz="1100" dirty="0" err="1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Corporativo</a:t>
            </a:r>
            <a:endParaRPr lang="en-US" sz="1100" dirty="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de </a:t>
            </a:r>
            <a:r>
              <a:rPr lang="en-US" sz="1100" dirty="0" err="1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Gestão</a:t>
            </a:r>
            <a:r>
              <a:rPr lang="en-US" sz="11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Ambiental</a:t>
            </a:r>
          </a:p>
          <a:p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 dos </a:t>
            </a:r>
            <a:r>
              <a:rPr 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maiores</a:t>
            </a:r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 </a:t>
            </a:r>
            <a:r>
              <a:rPr 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mundo</a:t>
            </a:r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ISO-14001 (750+ </a:t>
            </a:r>
            <a:r>
              <a:rPr 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localidades</a:t>
            </a:r>
            <a:r>
              <a:rPr 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pt-BR" sz="1100" b="1" dirty="0">
              <a:solidFill>
                <a:srgbClr val="C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4" name="Picture 12">
            <a:extLst>
              <a:ext uri="{FF2B5EF4-FFF2-40B4-BE49-F238E27FC236}">
                <a16:creationId xmlns:a16="http://schemas.microsoft.com/office/drawing/2014/main" id="{3AFCC172-506F-41F8-B660-B3B269526EF4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-28947" y="6239085"/>
            <a:ext cx="2417818" cy="64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93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4.58333E-6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3.54167E-6 3.33333E-6 L 0.39882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0.13495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673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accel="46667" decel="53333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accel="48000" decel="5200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3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2" accel="49333" decel="50667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2" accel="40000" decel="52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2" accel="40000" decel="5200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2" accel="40000" decel="5200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66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67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  <p:bldP spid="9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4.58333E-6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3.54167E-6 3.33333E-6 L 0.39882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0.13495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673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8" accel="46667" decel="53333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accel="48000" decel="5200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3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2" accel="49333" decel="50667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2" accel="40000" decel="52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2" accel="40000" decel="5200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2" accel="40000" decel="5200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  <p:bldP spid="92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33957CF-FCE1-4E9E-BA1F-8D713E456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643468"/>
            <a:ext cx="12192000" cy="7832361"/>
          </a:xfrm>
          <a:prstGeom prst="rect">
            <a:avLst/>
          </a:prstGeom>
        </p:spPr>
      </p:pic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50444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que escolher a tecnologia 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1" y="498910"/>
            <a:ext cx="633074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JATO DE TINTA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7" name="Agrupar 76">
            <a:extLst>
              <a:ext uri="{FF2B5EF4-FFF2-40B4-BE49-F238E27FC236}">
                <a16:creationId xmlns:a16="http://schemas.microsoft.com/office/drawing/2014/main" id="{47504F47-1A5B-4319-911E-4498571451C6}"/>
              </a:ext>
            </a:extLst>
          </p:cNvPr>
          <p:cNvGrpSpPr/>
          <p:nvPr/>
        </p:nvGrpSpPr>
        <p:grpSpPr>
          <a:xfrm>
            <a:off x="-1114346" y="2795971"/>
            <a:ext cx="7281652" cy="2296550"/>
            <a:chOff x="-349628" y="2061320"/>
            <a:chExt cx="7281652" cy="2296550"/>
          </a:xfrm>
        </p:grpSpPr>
        <p:sp>
          <p:nvSpPr>
            <p:cNvPr id="78" name="Paralelogramo 77">
              <a:extLst>
                <a:ext uri="{FF2B5EF4-FFF2-40B4-BE49-F238E27FC236}">
                  <a16:creationId xmlns:a16="http://schemas.microsoft.com/office/drawing/2014/main" id="{7E9E8864-C00D-4245-B2BE-EC7CF48067C1}"/>
                </a:ext>
              </a:extLst>
            </p:cNvPr>
            <p:cNvSpPr/>
            <p:nvPr/>
          </p:nvSpPr>
          <p:spPr>
            <a:xfrm>
              <a:off x="-349628" y="2061320"/>
              <a:ext cx="7281652" cy="2296550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9" name="Title 1">
              <a:extLst>
                <a:ext uri="{FF2B5EF4-FFF2-40B4-BE49-F238E27FC236}">
                  <a16:creationId xmlns:a16="http://schemas.microsoft.com/office/drawing/2014/main" id="{B301B90B-27DE-4F61-A4D4-E9066AE40A36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1597471" y="2331905"/>
              <a:ext cx="4570210" cy="17645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spcAft>
                  <a:spcPts val="1000"/>
                </a:spcAft>
                <a:defRPr/>
              </a:pPr>
              <a:r>
                <a:rPr lang="pt-BR" sz="1400" kern="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MENOS PARTÍCULAS E MENOS POEIRA</a:t>
              </a:r>
            </a:p>
            <a:p>
              <a:pPr lvl="0" algn="l">
                <a:spcAft>
                  <a:spcPts val="1000"/>
                </a:spcAft>
                <a:defRPr/>
              </a:pPr>
              <a:r>
                <a:rPr lang="pt-BR" sz="14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Por gerarem menos partículas e poeira que as impressoras a laser, impressoras jato de tinta mantém uma melhor qualidade do ar no ambiente.</a:t>
              </a:r>
            </a:p>
            <a:p>
              <a:pPr lvl="0" algn="l">
                <a:spcAft>
                  <a:spcPts val="1000"/>
                </a:spcAft>
                <a:defRPr/>
              </a:pPr>
              <a:r>
                <a:rPr lang="pt-BR" sz="14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São adequadas ao uso em hospitais, clínicas, bibliotecas e salas de estudo – locais onde as condições do ar precisam ser controladas.</a:t>
              </a:r>
            </a:p>
          </p:txBody>
        </p:sp>
      </p:grpSp>
      <p:grpSp>
        <p:nvGrpSpPr>
          <p:cNvPr id="87" name="Agrupar 86">
            <a:extLst>
              <a:ext uri="{FF2B5EF4-FFF2-40B4-BE49-F238E27FC236}">
                <a16:creationId xmlns:a16="http://schemas.microsoft.com/office/drawing/2014/main" id="{C42C44D5-F2FC-4043-A82F-4B7547B2DD6A}"/>
              </a:ext>
            </a:extLst>
          </p:cNvPr>
          <p:cNvGrpSpPr/>
          <p:nvPr/>
        </p:nvGrpSpPr>
        <p:grpSpPr>
          <a:xfrm>
            <a:off x="5453642" y="3469455"/>
            <a:ext cx="961148" cy="961148"/>
            <a:chOff x="7231492" y="2887524"/>
            <a:chExt cx="626165" cy="626165"/>
          </a:xfrm>
        </p:grpSpPr>
        <p:sp>
          <p:nvSpPr>
            <p:cNvPr id="88" name="Elipse 87">
              <a:extLst>
                <a:ext uri="{FF2B5EF4-FFF2-40B4-BE49-F238E27FC236}">
                  <a16:creationId xmlns:a16="http://schemas.microsoft.com/office/drawing/2014/main" id="{1123C1E5-00C4-43FB-8176-CF7F69CCD712}"/>
                </a:ext>
              </a:extLst>
            </p:cNvPr>
            <p:cNvSpPr/>
            <p:nvPr/>
          </p:nvSpPr>
          <p:spPr>
            <a:xfrm>
              <a:off x="7231492" y="2887524"/>
              <a:ext cx="626165" cy="626165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89" name="Gráfico 88">
              <a:extLst>
                <a:ext uri="{FF2B5EF4-FFF2-40B4-BE49-F238E27FC236}">
                  <a16:creationId xmlns:a16="http://schemas.microsoft.com/office/drawing/2014/main" id="{D99681E7-D4F9-46E5-9A49-FBDF6140D6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7315974" y="2972006"/>
              <a:ext cx="457200" cy="457200"/>
            </a:xfrm>
            <a:prstGeom prst="rect">
              <a:avLst/>
            </a:prstGeom>
          </p:spPr>
        </p:pic>
      </p:grpSp>
      <p:pic>
        <p:nvPicPr>
          <p:cNvPr id="40" name="Imagem 39">
            <a:extLst>
              <a:ext uri="{FF2B5EF4-FFF2-40B4-BE49-F238E27FC236}">
                <a16:creationId xmlns:a16="http://schemas.microsoft.com/office/drawing/2014/main" id="{C4FFA589-AFBA-42BC-B312-AFB3A54BF43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83765" y="1004085"/>
            <a:ext cx="8193887" cy="8193887"/>
          </a:xfrm>
          <a:prstGeom prst="rect">
            <a:avLst/>
          </a:prstGeom>
        </p:spPr>
      </p:pic>
      <p:pic>
        <p:nvPicPr>
          <p:cNvPr id="14" name="Picture 12">
            <a:extLst>
              <a:ext uri="{FF2B5EF4-FFF2-40B4-BE49-F238E27FC236}">
                <a16:creationId xmlns:a16="http://schemas.microsoft.com/office/drawing/2014/main" id="{BAD28456-14CE-4880-8CD9-D7F39D746F9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-28947" y="6239085"/>
            <a:ext cx="2417818" cy="64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049575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6667" decel="5333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8" presetClass="emph" presetSubtype="0" decel="6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4" dur="7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8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6667" decel="5333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8" presetClass="emph" presetSubtype="0" decel="6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4" dur="7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33957CF-FCE1-4E9E-BA1F-8D713E456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549339"/>
            <a:ext cx="12192000" cy="7832361"/>
          </a:xfrm>
          <a:prstGeom prst="rect">
            <a:avLst/>
          </a:prstGeom>
          <a:gradFill>
            <a:gsLst>
              <a:gs pos="0">
                <a:srgbClr val="CC0000">
                  <a:alpha val="0"/>
                </a:srgbClr>
              </a:gs>
              <a:gs pos="100000">
                <a:srgbClr val="CC0000"/>
              </a:gs>
            </a:gsLst>
            <a:lin ang="0" scaled="0"/>
          </a:gradFill>
        </p:spPr>
      </p:pic>
      <p:grpSp>
        <p:nvGrpSpPr>
          <p:cNvPr id="23" name="Agrupar 22">
            <a:extLst>
              <a:ext uri="{FF2B5EF4-FFF2-40B4-BE49-F238E27FC236}">
                <a16:creationId xmlns:a16="http://schemas.microsoft.com/office/drawing/2014/main" id="{4BC8035C-628D-48A0-B9BA-48CF2A05CCEB}"/>
              </a:ext>
            </a:extLst>
          </p:cNvPr>
          <p:cNvGrpSpPr/>
          <p:nvPr/>
        </p:nvGrpSpPr>
        <p:grpSpPr>
          <a:xfrm>
            <a:off x="6170529" y="2663916"/>
            <a:ext cx="2771607" cy="553998"/>
            <a:chOff x="6170529" y="2591346"/>
            <a:chExt cx="2771607" cy="553998"/>
          </a:xfrm>
        </p:grpSpPr>
        <p:sp>
          <p:nvSpPr>
            <p:cNvPr id="78" name="Paralelogramo 77">
              <a:extLst>
                <a:ext uri="{FF2B5EF4-FFF2-40B4-BE49-F238E27FC236}">
                  <a16:creationId xmlns:a16="http://schemas.microsoft.com/office/drawing/2014/main" id="{EEF9F570-6291-446E-83E9-26837E7D2E9F}"/>
                </a:ext>
              </a:extLst>
            </p:cNvPr>
            <p:cNvSpPr/>
            <p:nvPr/>
          </p:nvSpPr>
          <p:spPr>
            <a:xfrm>
              <a:off x="6170529" y="2603929"/>
              <a:ext cx="2771607" cy="508588"/>
            </a:xfrm>
            <a:prstGeom prst="parallelogram">
              <a:avLst>
                <a:gd name="adj" fmla="val 25642"/>
              </a:avLst>
            </a:prstGeom>
            <a:gradFill>
              <a:gsLst>
                <a:gs pos="0">
                  <a:srgbClr val="CC0000">
                    <a:alpha val="0"/>
                  </a:srgbClr>
                </a:gs>
                <a:gs pos="100000">
                  <a:srgbClr val="CC0000"/>
                </a:gs>
              </a:gsLst>
              <a:lin ang="0" scaled="0"/>
            </a:gradFill>
            <a:ln cap="rnd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1000"/>
            </a:p>
          </p:txBody>
        </p:sp>
        <p:sp>
          <p:nvSpPr>
            <p:cNvPr id="80" name="CaixaDeTexto 79">
              <a:extLst>
                <a:ext uri="{FF2B5EF4-FFF2-40B4-BE49-F238E27FC236}">
                  <a16:creationId xmlns:a16="http://schemas.microsoft.com/office/drawing/2014/main" id="{1A6A7E6A-51F9-4843-80F4-AC766889380E}"/>
                </a:ext>
              </a:extLst>
            </p:cNvPr>
            <p:cNvSpPr txBox="1"/>
            <p:nvPr/>
          </p:nvSpPr>
          <p:spPr>
            <a:xfrm>
              <a:off x="6831676" y="2591346"/>
              <a:ext cx="1324826" cy="553998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pt-BR" sz="3600" b="1" spc="-15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-90%</a:t>
              </a:r>
              <a:endParaRPr lang="pt-BR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3" name="Agrupar 62">
            <a:extLst>
              <a:ext uri="{FF2B5EF4-FFF2-40B4-BE49-F238E27FC236}">
                <a16:creationId xmlns:a16="http://schemas.microsoft.com/office/drawing/2014/main" id="{E15F8134-16D4-4AFC-B044-3F5AAE9A6E00}"/>
              </a:ext>
            </a:extLst>
          </p:cNvPr>
          <p:cNvGrpSpPr/>
          <p:nvPr/>
        </p:nvGrpSpPr>
        <p:grpSpPr>
          <a:xfrm>
            <a:off x="9760169" y="1756013"/>
            <a:ext cx="2144366" cy="207611"/>
            <a:chOff x="9652421" y="1569997"/>
            <a:chExt cx="2144366" cy="207611"/>
          </a:xfrm>
        </p:grpSpPr>
        <p:sp>
          <p:nvSpPr>
            <p:cNvPr id="64" name="Paralelogramo 63">
              <a:extLst>
                <a:ext uri="{FF2B5EF4-FFF2-40B4-BE49-F238E27FC236}">
                  <a16:creationId xmlns:a16="http://schemas.microsoft.com/office/drawing/2014/main" id="{BAF3AE0F-93EF-41BB-A35C-9FA77D338589}"/>
                </a:ext>
              </a:extLst>
            </p:cNvPr>
            <p:cNvSpPr/>
            <p:nvPr/>
          </p:nvSpPr>
          <p:spPr>
            <a:xfrm>
              <a:off x="9652421" y="1569997"/>
              <a:ext cx="2144366" cy="207611"/>
            </a:xfrm>
            <a:prstGeom prst="parallelogram">
              <a:avLst>
                <a:gd name="adj" fmla="val 25642"/>
              </a:avLst>
            </a:prstGeom>
            <a:solidFill>
              <a:srgbClr val="CC0000"/>
            </a:solidFill>
            <a:ln cap="rnd">
              <a:solidFill>
                <a:srgbClr val="CC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1000"/>
            </a:p>
          </p:txBody>
        </p:sp>
        <p:sp>
          <p:nvSpPr>
            <p:cNvPr id="65" name="CaixaDeTexto 64">
              <a:extLst>
                <a:ext uri="{FF2B5EF4-FFF2-40B4-BE49-F238E27FC236}">
                  <a16:creationId xmlns:a16="http://schemas.microsoft.com/office/drawing/2014/main" id="{2EA53FA1-C06D-4517-A83A-6BED3B2CF04B}"/>
                </a:ext>
              </a:extLst>
            </p:cNvPr>
            <p:cNvSpPr txBox="1"/>
            <p:nvPr/>
          </p:nvSpPr>
          <p:spPr>
            <a:xfrm>
              <a:off x="10083604" y="1581983"/>
              <a:ext cx="1630464" cy="18364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>
                <a:lnSpc>
                  <a:spcPts val="1500"/>
                </a:lnSpc>
                <a:defRPr/>
              </a:pPr>
              <a:r>
                <a:rPr lang="pt-BR" sz="10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LINHA GX</a:t>
              </a:r>
              <a:endParaRPr lang="pt-B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6" name="Agrupar 65">
            <a:extLst>
              <a:ext uri="{FF2B5EF4-FFF2-40B4-BE49-F238E27FC236}">
                <a16:creationId xmlns:a16="http://schemas.microsoft.com/office/drawing/2014/main" id="{9FFE2398-3506-4BD9-97D4-0136A655413A}"/>
              </a:ext>
            </a:extLst>
          </p:cNvPr>
          <p:cNvGrpSpPr/>
          <p:nvPr/>
        </p:nvGrpSpPr>
        <p:grpSpPr>
          <a:xfrm>
            <a:off x="6133748" y="1756013"/>
            <a:ext cx="2144366" cy="207611"/>
            <a:chOff x="9652421" y="1569997"/>
            <a:chExt cx="2144366" cy="207611"/>
          </a:xfrm>
        </p:grpSpPr>
        <p:sp>
          <p:nvSpPr>
            <p:cNvPr id="67" name="Paralelogramo 66">
              <a:extLst>
                <a:ext uri="{FF2B5EF4-FFF2-40B4-BE49-F238E27FC236}">
                  <a16:creationId xmlns:a16="http://schemas.microsoft.com/office/drawing/2014/main" id="{E4BDCBB2-1CE0-446C-B09F-8C8B26B9AF12}"/>
                </a:ext>
              </a:extLst>
            </p:cNvPr>
            <p:cNvSpPr/>
            <p:nvPr/>
          </p:nvSpPr>
          <p:spPr>
            <a:xfrm>
              <a:off x="9652421" y="1569997"/>
              <a:ext cx="2144366" cy="207611"/>
            </a:xfrm>
            <a:prstGeom prst="parallelogram">
              <a:avLst>
                <a:gd name="adj" fmla="val 25642"/>
              </a:avLst>
            </a:prstGeom>
            <a:solidFill>
              <a:srgbClr val="666666"/>
            </a:solidFill>
            <a:ln cap="rnd">
              <a:solidFill>
                <a:srgbClr val="666666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1000" dirty="0"/>
            </a:p>
          </p:txBody>
        </p:sp>
        <p:sp>
          <p:nvSpPr>
            <p:cNvPr id="68" name="CaixaDeTexto 67">
              <a:extLst>
                <a:ext uri="{FF2B5EF4-FFF2-40B4-BE49-F238E27FC236}">
                  <a16:creationId xmlns:a16="http://schemas.microsoft.com/office/drawing/2014/main" id="{B0C1AAFD-9EB4-413E-AC6B-403973082B87}"/>
                </a:ext>
              </a:extLst>
            </p:cNvPr>
            <p:cNvSpPr txBox="1"/>
            <p:nvPr/>
          </p:nvSpPr>
          <p:spPr>
            <a:xfrm>
              <a:off x="10083604" y="1581983"/>
              <a:ext cx="1630464" cy="18364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>
                <a:lnSpc>
                  <a:spcPts val="1500"/>
                </a:lnSpc>
                <a:defRPr/>
              </a:pPr>
              <a:r>
                <a:rPr lang="pt-BR" sz="10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IMPRESSORA À LASER</a:t>
              </a:r>
              <a:endParaRPr lang="pt-B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50444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u="none" strike="noStrike" kern="0" cap="none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Mais</a:t>
            </a:r>
            <a:r>
              <a:rPr kumimoji="0" lang="pt-BR" sz="1800" u="none" strike="noStrike" kern="0" cap="none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econômica em todos os sentidos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1" y="498910"/>
            <a:ext cx="633074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TANQUE DE TINTA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5" name="Agrupar 34">
            <a:extLst>
              <a:ext uri="{FF2B5EF4-FFF2-40B4-BE49-F238E27FC236}">
                <a16:creationId xmlns:a16="http://schemas.microsoft.com/office/drawing/2014/main" id="{B0FD5699-8952-4839-ACB3-69624C852806}"/>
              </a:ext>
            </a:extLst>
          </p:cNvPr>
          <p:cNvGrpSpPr/>
          <p:nvPr/>
        </p:nvGrpSpPr>
        <p:grpSpPr>
          <a:xfrm>
            <a:off x="-2675745" y="2730470"/>
            <a:ext cx="7247648" cy="2147596"/>
            <a:chOff x="-1364566" y="2236118"/>
            <a:chExt cx="7247648" cy="2147596"/>
          </a:xfrm>
        </p:grpSpPr>
        <p:sp>
          <p:nvSpPr>
            <p:cNvPr id="36" name="Paralelogramo 35">
              <a:extLst>
                <a:ext uri="{FF2B5EF4-FFF2-40B4-BE49-F238E27FC236}">
                  <a16:creationId xmlns:a16="http://schemas.microsoft.com/office/drawing/2014/main" id="{9EC81D56-6680-493E-9899-26EA73EB8588}"/>
                </a:ext>
              </a:extLst>
            </p:cNvPr>
            <p:cNvSpPr/>
            <p:nvPr/>
          </p:nvSpPr>
          <p:spPr>
            <a:xfrm>
              <a:off x="-1364566" y="2236118"/>
              <a:ext cx="7247648" cy="2147596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grpSp>
          <p:nvGrpSpPr>
            <p:cNvPr id="37" name="Agrupar 36">
              <a:extLst>
                <a:ext uri="{FF2B5EF4-FFF2-40B4-BE49-F238E27FC236}">
                  <a16:creationId xmlns:a16="http://schemas.microsoft.com/office/drawing/2014/main" id="{F40ED86A-DAC6-4F6F-9C80-1F13AEB22011}"/>
                </a:ext>
              </a:extLst>
            </p:cNvPr>
            <p:cNvGrpSpPr/>
            <p:nvPr/>
          </p:nvGrpSpPr>
          <p:grpSpPr>
            <a:xfrm>
              <a:off x="1624313" y="2512047"/>
              <a:ext cx="2802502" cy="1544708"/>
              <a:chOff x="1624313" y="2512047"/>
              <a:chExt cx="2802502" cy="1544708"/>
            </a:xfrm>
          </p:grpSpPr>
          <p:sp>
            <p:nvSpPr>
              <p:cNvPr id="38" name="Title 1">
                <a:extLst>
                  <a:ext uri="{FF2B5EF4-FFF2-40B4-BE49-F238E27FC236}">
                    <a16:creationId xmlns:a16="http://schemas.microsoft.com/office/drawing/2014/main" id="{E4C17222-FB86-4811-BD3D-9CC723DF4A14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1624314" y="2512047"/>
                <a:ext cx="2802501" cy="6155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rtlCol="0" anchor="t" anchorCtr="0" compatLnSpc="1">
                <a:prstTxWarp prst="textNoShape">
                  <a:avLst/>
                </a:prstTxWarp>
                <a:spAutoFit/>
              </a:bodyPr>
              <a:lstStyle>
                <a:lvl1pPr algn="ctr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 lang="en-US" sz="3600" b="0" dirty="0">
                    <a:solidFill>
                      <a:srgbClr val="D01D2C"/>
                    </a:solidFill>
                    <a:latin typeface="Optic Sans 301 Medium" pitchFamily="2" charset="0"/>
                    <a:ea typeface="Optic Sans 301 Medium" pitchFamily="2" charset="0"/>
                    <a:cs typeface="Optic Sans 301 Medium" pitchFamily="2" charset="0"/>
                  </a:defRPr>
                </a:lvl1pPr>
                <a:lvl2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2pPr>
                <a:lvl3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3pPr>
                <a:lvl4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4pPr>
                <a:lvl5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7169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514337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771506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1028675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lvl="0" algn="l">
                  <a:defRPr/>
                </a:pPr>
                <a:r>
                  <a:rPr lang="pt-BR" sz="2000" b="1" kern="0" spc="-10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ECONOMIA</a:t>
                </a:r>
              </a:p>
              <a:p>
                <a:pPr lvl="0" algn="l">
                  <a:defRPr/>
                </a:pPr>
                <a:r>
                  <a:rPr lang="pt-BR" sz="2000" b="1" kern="0" spc="-10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DE ENERGIA</a:t>
                </a:r>
                <a:endParaRPr kumimoji="0" lang="pt-BR" sz="2000" b="1" u="none" strike="noStrike" kern="0" cap="none" spc="-100" normalizeH="0" noProof="0" dirty="0">
                  <a:ln>
                    <a:noFill/>
                  </a:ln>
                  <a:solidFill>
                    <a:srgbClr val="CC0000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Title 1">
                <a:extLst>
                  <a:ext uri="{FF2B5EF4-FFF2-40B4-BE49-F238E27FC236}">
                    <a16:creationId xmlns:a16="http://schemas.microsoft.com/office/drawing/2014/main" id="{EEB1AFB3-109C-4D36-8FA6-6A61E1FFFCD1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1624313" y="3194981"/>
                <a:ext cx="2495145" cy="8617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rtlCol="0" anchor="t" anchorCtr="0" compatLnSpc="1">
                <a:prstTxWarp prst="textNoShape">
                  <a:avLst/>
                </a:prstTxWarp>
                <a:spAutoFit/>
              </a:bodyPr>
              <a:lstStyle>
                <a:lvl1pPr algn="ctr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 lang="en-US" sz="3600" b="0" dirty="0">
                    <a:solidFill>
                      <a:srgbClr val="D01D2C"/>
                    </a:solidFill>
                    <a:latin typeface="Optic Sans 301 Medium" pitchFamily="2" charset="0"/>
                    <a:ea typeface="Optic Sans 301 Medium" pitchFamily="2" charset="0"/>
                    <a:cs typeface="Optic Sans 301 Medium" pitchFamily="2" charset="0"/>
                  </a:defRPr>
                </a:lvl1pPr>
                <a:lvl2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2pPr>
                <a:lvl3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3pPr>
                <a:lvl4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4pPr>
                <a:lvl5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7169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514337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771506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1028675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lvl="0" algn="l">
                  <a:defRPr/>
                </a:pPr>
                <a:r>
                  <a:rPr lang="pt-BR" sz="14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As multifuncionais da linha GX </a:t>
                </a:r>
                <a:r>
                  <a:rPr lang="pt-BR" sz="1400" kern="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economizam até 90% de energia </a:t>
                </a:r>
                <a:r>
                  <a:rPr lang="pt-BR" sz="14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quando comparadas a uma impressora a laser.</a:t>
                </a:r>
              </a:p>
            </p:txBody>
          </p:sp>
        </p:grpSp>
      </p:grpSp>
      <p:pic>
        <p:nvPicPr>
          <p:cNvPr id="27" name="Imagem 26">
            <a:extLst>
              <a:ext uri="{FF2B5EF4-FFF2-40B4-BE49-F238E27FC236}">
                <a16:creationId xmlns:a16="http://schemas.microsoft.com/office/drawing/2014/main" id="{4A62BF15-69B3-4271-8A6D-D607B00668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41908" y="3290890"/>
            <a:ext cx="4722310" cy="3774201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C4FFA589-AFBA-42BC-B312-AFB3A54BF43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37864" y="1707603"/>
            <a:ext cx="6810372" cy="6810372"/>
          </a:xfrm>
          <a:prstGeom prst="rect">
            <a:avLst/>
          </a:prstGeom>
        </p:spPr>
      </p:pic>
      <p:grpSp>
        <p:nvGrpSpPr>
          <p:cNvPr id="20" name="Agrupar 19">
            <a:extLst>
              <a:ext uri="{FF2B5EF4-FFF2-40B4-BE49-F238E27FC236}">
                <a16:creationId xmlns:a16="http://schemas.microsoft.com/office/drawing/2014/main" id="{47D6B6B4-A161-4217-B0C0-7C2F373FA084}"/>
              </a:ext>
            </a:extLst>
          </p:cNvPr>
          <p:cNvGrpSpPr/>
          <p:nvPr/>
        </p:nvGrpSpPr>
        <p:grpSpPr>
          <a:xfrm>
            <a:off x="8209710" y="1353563"/>
            <a:ext cx="2156042" cy="2156042"/>
            <a:chOff x="8209710" y="1426133"/>
            <a:chExt cx="2156042" cy="2156042"/>
          </a:xfrm>
        </p:grpSpPr>
        <p:pic>
          <p:nvPicPr>
            <p:cNvPr id="59" name="Gráfico 58">
              <a:extLst>
                <a:ext uri="{FF2B5EF4-FFF2-40B4-BE49-F238E27FC236}">
                  <a16:creationId xmlns:a16="http://schemas.microsoft.com/office/drawing/2014/main" id="{72C745F5-CD94-437F-820E-79F39E424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209710" y="1426133"/>
              <a:ext cx="2156042" cy="2156042"/>
            </a:xfrm>
            <a:prstGeom prst="rect">
              <a:avLst/>
            </a:prstGeom>
          </p:spPr>
        </p:pic>
        <p:sp>
          <p:nvSpPr>
            <p:cNvPr id="61" name="Title 1">
              <a:extLst>
                <a:ext uri="{FF2B5EF4-FFF2-40B4-BE49-F238E27FC236}">
                  <a16:creationId xmlns:a16="http://schemas.microsoft.com/office/drawing/2014/main" id="{C22E0525-CE70-4651-94CF-07D600616EE9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8818078" y="3066075"/>
              <a:ext cx="939306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>
                <a:defRPr/>
              </a:pPr>
              <a:r>
                <a:rPr lang="pt-BR" sz="1200" kern="0" spc="-100" dirty="0">
                  <a:solidFill>
                    <a:schemeClr val="tx1">
                      <a:lumMod val="95000"/>
                      <a:lumOff val="5000"/>
                      <a:alpha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WATTS</a:t>
              </a:r>
              <a:endParaRPr kumimoji="0" lang="pt-BR" sz="1200" u="none" strike="noStrike" kern="0" cap="none" spc="-100" normalizeH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" name="Agrupar 18">
            <a:extLst>
              <a:ext uri="{FF2B5EF4-FFF2-40B4-BE49-F238E27FC236}">
                <a16:creationId xmlns:a16="http://schemas.microsoft.com/office/drawing/2014/main" id="{22C36799-2356-4839-A4EF-DA6042C2941F}"/>
              </a:ext>
            </a:extLst>
          </p:cNvPr>
          <p:cNvGrpSpPr/>
          <p:nvPr/>
        </p:nvGrpSpPr>
        <p:grpSpPr>
          <a:xfrm>
            <a:off x="4598507" y="1353563"/>
            <a:ext cx="2156042" cy="2156042"/>
            <a:chOff x="4598507" y="1426133"/>
            <a:chExt cx="2156042" cy="2156042"/>
          </a:xfrm>
        </p:grpSpPr>
        <p:pic>
          <p:nvPicPr>
            <p:cNvPr id="12" name="Gráfico 11">
              <a:extLst>
                <a:ext uri="{FF2B5EF4-FFF2-40B4-BE49-F238E27FC236}">
                  <a16:creationId xmlns:a16="http://schemas.microsoft.com/office/drawing/2014/main" id="{B7C26376-AEA6-4D3F-8F87-307637302D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98507" y="1426133"/>
              <a:ext cx="2156042" cy="2156042"/>
            </a:xfrm>
            <a:prstGeom prst="rect">
              <a:avLst/>
            </a:prstGeom>
          </p:spPr>
        </p:pic>
        <p:sp>
          <p:nvSpPr>
            <p:cNvPr id="62" name="Title 1">
              <a:extLst>
                <a:ext uri="{FF2B5EF4-FFF2-40B4-BE49-F238E27FC236}">
                  <a16:creationId xmlns:a16="http://schemas.microsoft.com/office/drawing/2014/main" id="{22880351-8331-4F29-8581-1703C4FF1385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5206875" y="3066075"/>
              <a:ext cx="939306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>
                <a:defRPr/>
              </a:pPr>
              <a:r>
                <a:rPr lang="pt-BR" sz="1200" kern="0" spc="-100" dirty="0">
                  <a:solidFill>
                    <a:schemeClr val="tx1">
                      <a:lumMod val="95000"/>
                      <a:lumOff val="5000"/>
                      <a:alpha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WATTS</a:t>
              </a:r>
              <a:endParaRPr kumimoji="0" lang="pt-BR" sz="1200" u="none" strike="noStrike" kern="0" cap="none" spc="-100" normalizeH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6" name="Gráfico 15">
            <a:extLst>
              <a:ext uri="{FF2B5EF4-FFF2-40B4-BE49-F238E27FC236}">
                <a16:creationId xmlns:a16="http://schemas.microsoft.com/office/drawing/2014/main" id="{4F81EDA4-4901-44B1-AB4C-B5486002B09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1851855">
            <a:off x="4843611" y="1598667"/>
            <a:ext cx="1665835" cy="1665835"/>
          </a:xfrm>
          <a:prstGeom prst="rect">
            <a:avLst/>
          </a:prstGeom>
        </p:spPr>
      </p:pic>
      <p:pic>
        <p:nvPicPr>
          <p:cNvPr id="60" name="Gráfico 59">
            <a:extLst>
              <a:ext uri="{FF2B5EF4-FFF2-40B4-BE49-F238E27FC236}">
                <a16:creationId xmlns:a16="http://schemas.microsoft.com/office/drawing/2014/main" id="{C9C88084-F8C7-42D7-A155-D9AFFC72292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1851855">
            <a:off x="8454814" y="1598667"/>
            <a:ext cx="1665835" cy="1665835"/>
          </a:xfrm>
          <a:prstGeom prst="rect">
            <a:avLst/>
          </a:prstGeom>
        </p:spPr>
      </p:pic>
      <p:grpSp>
        <p:nvGrpSpPr>
          <p:cNvPr id="22" name="Agrupar 21">
            <a:extLst>
              <a:ext uri="{FF2B5EF4-FFF2-40B4-BE49-F238E27FC236}">
                <a16:creationId xmlns:a16="http://schemas.microsoft.com/office/drawing/2014/main" id="{979769F4-C925-419D-865D-671890607278}"/>
              </a:ext>
            </a:extLst>
          </p:cNvPr>
          <p:cNvGrpSpPr/>
          <p:nvPr/>
        </p:nvGrpSpPr>
        <p:grpSpPr>
          <a:xfrm>
            <a:off x="6681043" y="2034804"/>
            <a:ext cx="1130735" cy="490534"/>
            <a:chOff x="10332856" y="428886"/>
            <a:chExt cx="1130735" cy="490534"/>
          </a:xfrm>
        </p:grpSpPr>
        <p:sp>
          <p:nvSpPr>
            <p:cNvPr id="69" name="CaixaDeTexto 68">
              <a:extLst>
                <a:ext uri="{FF2B5EF4-FFF2-40B4-BE49-F238E27FC236}">
                  <a16:creationId xmlns:a16="http://schemas.microsoft.com/office/drawing/2014/main" id="{98B303AC-EB56-4D28-ABD8-8F2748DB44AF}"/>
                </a:ext>
              </a:extLst>
            </p:cNvPr>
            <p:cNvSpPr txBox="1"/>
            <p:nvPr/>
          </p:nvSpPr>
          <p:spPr>
            <a:xfrm>
              <a:off x="10332856" y="550088"/>
              <a:ext cx="1130735" cy="369332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r>
                <a:rPr lang="pt-BR" sz="2400" b="1" spc="-150" dirty="0">
                  <a:solidFill>
                    <a:srgbClr val="666666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250</a:t>
              </a:r>
              <a:r>
                <a:rPr lang="pt-BR" sz="1000" b="1" dirty="0">
                  <a:latin typeface="Arial Black" panose="020B0A04020102020204" pitchFamily="34" charset="0"/>
                  <a:cs typeface="Arial" panose="020B0604020202020204" pitchFamily="34" charset="0"/>
                </a:rPr>
                <a:t> </a:t>
              </a:r>
              <a:r>
                <a:rPr lang="pt-BR" sz="1000" dirty="0">
                  <a:latin typeface="Arial" panose="020B0604020202020204" pitchFamily="34" charset="0"/>
                  <a:cs typeface="Arial" panose="020B0604020202020204" pitchFamily="34" charset="0"/>
                </a:rPr>
                <a:t>Watts</a:t>
              </a:r>
            </a:p>
          </p:txBody>
        </p:sp>
        <p:sp>
          <p:nvSpPr>
            <p:cNvPr id="70" name="CaixaDeTexto 69">
              <a:extLst>
                <a:ext uri="{FF2B5EF4-FFF2-40B4-BE49-F238E27FC236}">
                  <a16:creationId xmlns:a16="http://schemas.microsoft.com/office/drawing/2014/main" id="{1F7D7B5D-E6F2-4928-A24A-7C578D0B6F49}"/>
                </a:ext>
              </a:extLst>
            </p:cNvPr>
            <p:cNvSpPr txBox="1"/>
            <p:nvPr/>
          </p:nvSpPr>
          <p:spPr>
            <a:xfrm>
              <a:off x="10332856" y="428886"/>
              <a:ext cx="1130735" cy="153888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r>
                <a:rPr lang="pt-BR" sz="1000" dirty="0">
                  <a:latin typeface="Arial" panose="020B0604020202020204" pitchFamily="34" charset="0"/>
                  <a:cs typeface="Arial" panose="020B0604020202020204" pitchFamily="34" charset="0"/>
                </a:rPr>
                <a:t>Aproximadamente</a:t>
              </a:r>
            </a:p>
          </p:txBody>
        </p:sp>
      </p:grpSp>
      <p:grpSp>
        <p:nvGrpSpPr>
          <p:cNvPr id="71" name="Agrupar 70">
            <a:extLst>
              <a:ext uri="{FF2B5EF4-FFF2-40B4-BE49-F238E27FC236}">
                <a16:creationId xmlns:a16="http://schemas.microsoft.com/office/drawing/2014/main" id="{5F20B995-5CA6-424A-8BC2-0329A5102798}"/>
              </a:ext>
            </a:extLst>
          </p:cNvPr>
          <p:cNvGrpSpPr/>
          <p:nvPr/>
        </p:nvGrpSpPr>
        <p:grpSpPr>
          <a:xfrm>
            <a:off x="10307464" y="2034804"/>
            <a:ext cx="1130735" cy="490534"/>
            <a:chOff x="10332856" y="428886"/>
            <a:chExt cx="1130735" cy="490534"/>
          </a:xfrm>
        </p:grpSpPr>
        <p:sp>
          <p:nvSpPr>
            <p:cNvPr id="72" name="CaixaDeTexto 71">
              <a:extLst>
                <a:ext uri="{FF2B5EF4-FFF2-40B4-BE49-F238E27FC236}">
                  <a16:creationId xmlns:a16="http://schemas.microsoft.com/office/drawing/2014/main" id="{C727F3A8-6382-42BB-A4C4-8DF598480A4B}"/>
                </a:ext>
              </a:extLst>
            </p:cNvPr>
            <p:cNvSpPr txBox="1"/>
            <p:nvPr/>
          </p:nvSpPr>
          <p:spPr>
            <a:xfrm>
              <a:off x="10332856" y="550088"/>
              <a:ext cx="1130735" cy="369332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r>
                <a:rPr lang="pt-BR" sz="2400" b="1" spc="-15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23</a:t>
              </a:r>
              <a:r>
                <a:rPr lang="pt-BR" sz="1000" b="1" dirty="0">
                  <a:latin typeface="Arial Black" panose="020B0A04020102020204" pitchFamily="34" charset="0"/>
                  <a:cs typeface="Arial" panose="020B0604020202020204" pitchFamily="34" charset="0"/>
                </a:rPr>
                <a:t> </a:t>
              </a:r>
              <a:r>
                <a:rPr lang="pt-BR" sz="1000" dirty="0">
                  <a:latin typeface="Arial" panose="020B0604020202020204" pitchFamily="34" charset="0"/>
                  <a:cs typeface="Arial" panose="020B0604020202020204" pitchFamily="34" charset="0"/>
                </a:rPr>
                <a:t>Watts</a:t>
              </a:r>
            </a:p>
          </p:txBody>
        </p:sp>
        <p:sp>
          <p:nvSpPr>
            <p:cNvPr id="73" name="CaixaDeTexto 72">
              <a:extLst>
                <a:ext uri="{FF2B5EF4-FFF2-40B4-BE49-F238E27FC236}">
                  <a16:creationId xmlns:a16="http://schemas.microsoft.com/office/drawing/2014/main" id="{E0B9A25F-832C-478E-B076-6BD4D0555DAB}"/>
                </a:ext>
              </a:extLst>
            </p:cNvPr>
            <p:cNvSpPr txBox="1"/>
            <p:nvPr/>
          </p:nvSpPr>
          <p:spPr>
            <a:xfrm>
              <a:off x="10332856" y="428886"/>
              <a:ext cx="1130735" cy="153888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r>
                <a:rPr lang="pt-BR" sz="1000" dirty="0">
                  <a:latin typeface="Arial" panose="020B0604020202020204" pitchFamily="34" charset="0"/>
                  <a:cs typeface="Arial" panose="020B0604020202020204" pitchFamily="34" charset="0"/>
                </a:rPr>
                <a:t>Aproximadamente</a:t>
              </a:r>
            </a:p>
          </p:txBody>
        </p:sp>
      </p:grpSp>
      <p:pic>
        <p:nvPicPr>
          <p:cNvPr id="41" name="Picture 12">
            <a:extLst>
              <a:ext uri="{FF2B5EF4-FFF2-40B4-BE49-F238E27FC236}">
                <a16:creationId xmlns:a16="http://schemas.microsoft.com/office/drawing/2014/main" id="{883181EF-C828-4801-83D3-A66A612B916C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-28947" y="6239085"/>
            <a:ext cx="2417818" cy="64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59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4.58333E-6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2.08333E-7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2.22222E-6 L 0 -0.13611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3" presetClass="path" presetSubtype="0" accel="50000" decel="5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2.08333E-6 -1.85185E-6 L 0.93281 -1.85185E-6 " pathEditMode="relative" rAng="0" ptsTypes="AA">
                                          <p:cBhvr>
                                            <p:cTn id="40" dur="1250" spd="-100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664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28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1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95833E-6 -1.11111E-6 L 0.93282 -1.11111E-6 " pathEditMode="relative" rAng="0" ptsTypes="AA">
                                          <p:cBhvr>
                                            <p:cTn id="49" dur="1250" spd="-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664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0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1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accel="46667" decel="53333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3" presetClass="entr" presetSubtype="28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23" presetClass="entr" presetSubtype="28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8" presetClass="emph" presetSubtype="0" accel="34000" fill="hold" nodeType="withEffect" p14:presetBounceEnd="59000">
                                      <p:stCondLst>
                                        <p:cond delay="1250"/>
                                      </p:stCondLst>
                                      <p:childTnLst>
                                        <p:animRot by="9300000" p14:bounceEnd="59000">
                                          <p:cBhvr>
                                            <p:cTn id="83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4" presetID="8" presetClass="emph" presetSubtype="0" accel="34000" fill="hold" nodeType="withEffect" p14:presetBounceEnd="59000">
                                      <p:stCondLst>
                                        <p:cond delay="1500"/>
                                      </p:stCondLst>
                                      <p:childTnLst>
                                        <p:animRot by="1320000" p14:bounceEnd="59000">
                                          <p:cBhvr>
                                            <p:cTn id="85" dur="1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6" presetID="10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35" presetClass="path" presetSubtype="0" accel="50000" decel="5000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Motion origin="layout" path="M -1.45833E-6 -4.81481E-6 L -0.08815 -4.81481E-6 " pathEditMode="relative" rAng="0" ptsTypes="AA">
                                          <p:cBhvr>
                                            <p:cTn id="90" dur="750" spd="-100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414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1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35" presetClass="path" presetSubtype="0" accel="50000" decel="5000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animMotion origin="layout" path="M 4.375E-6 -4.81481E-6 L -0.09102 -4.81481E-6 " pathEditMode="relative" rAng="0" ptsTypes="AA">
                                          <p:cBhvr>
                                            <p:cTn id="95" dur="750" spd="-100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55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23" presetClass="entr" presetSubtype="32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3" presetClass="entr" presetSubtype="32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2" presetClass="entr" presetSubtype="8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8" presetClass="emph" presetSubtype="0" repeatCount="indefinite" accel="39000" decel="47000" fill="remove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Rot by="300000">
                                          <p:cBhvr>
                                            <p:cTn id="10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9" presetID="8" presetClass="emph" presetSubtype="0" repeatCount="indefinite" accel="39000" decel="47000" fill="remove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animRot by="-300000">
                                          <p:cBhvr>
                                            <p:cTn id="110" dur="1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1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13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14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4.58333E-6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2.08333E-7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2.22222E-6 L 0 -0.13611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3" presetClass="path" presetSubtype="0" accel="50000" decel="5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Motion origin="layout" path="M 2.08333E-6 -1.85185E-6 L 0.93281 -1.85185E-6 " pathEditMode="relative" rAng="0" ptsTypes="AA">
                                          <p:cBhvr>
                                            <p:cTn id="40" dur="1250" spd="-100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664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28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1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95833E-6 -1.11111E-6 L 0.93282 -1.11111E-6 " pathEditMode="relative" rAng="0" ptsTypes="AA">
                                          <p:cBhvr>
                                            <p:cTn id="49" dur="1250" spd="-100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664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0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1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accel="46667" decel="53333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3" presetClass="entr" presetSubtype="28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23" presetClass="entr" presetSubtype="28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8" presetClass="emph" presetSubtype="0" accel="3400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9300000">
                                          <p:cBhvr>
                                            <p:cTn id="83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4" presetID="8" presetClass="emph" presetSubtype="0" accel="34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Rot by="1320000">
                                          <p:cBhvr>
                                            <p:cTn id="85" dur="1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6" presetID="10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35" presetClass="path" presetSubtype="0" accel="50000" decel="5000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Motion origin="layout" path="M -1.45833E-6 -4.81481E-6 L -0.08815 -4.81481E-6 " pathEditMode="relative" rAng="0" ptsTypes="AA">
                                          <p:cBhvr>
                                            <p:cTn id="90" dur="750" spd="-100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414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1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35" presetClass="path" presetSubtype="0" accel="50000" decel="5000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animMotion origin="layout" path="M 4.375E-6 -4.81481E-6 L -0.09102 -4.81481E-6 " pathEditMode="relative" rAng="0" ptsTypes="AA">
                                          <p:cBhvr>
                                            <p:cTn id="95" dur="750" spd="-1000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55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23" presetClass="entr" presetSubtype="32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3" presetClass="entr" presetSubtype="32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2" presetClass="entr" presetSubtype="8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8" presetClass="emph" presetSubtype="0" repeatCount="indefinite" accel="39000" decel="47000" fill="remove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Rot by="300000">
                                          <p:cBhvr>
                                            <p:cTn id="10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9" presetID="8" presetClass="emph" presetSubtype="0" repeatCount="indefinite" accel="39000" decel="47000" fill="remove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animRot by="-300000">
                                          <p:cBhvr>
                                            <p:cTn id="110" dur="1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1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33957CF-FCE1-4E9E-BA1F-8D713E456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643468"/>
            <a:ext cx="12192000" cy="7832361"/>
          </a:xfrm>
          <a:prstGeom prst="rect">
            <a:avLst/>
          </a:prstGeom>
        </p:spPr>
      </p:pic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50444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Solução de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1" y="498910"/>
            <a:ext cx="633074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GESTÃO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44" name="Imagem 43">
            <a:extLst>
              <a:ext uri="{FF2B5EF4-FFF2-40B4-BE49-F238E27FC236}">
                <a16:creationId xmlns:a16="http://schemas.microsoft.com/office/drawing/2014/main" id="{DA677FC8-AAE3-4F21-8B86-F7256654174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70858" y="1586565"/>
            <a:ext cx="6867517" cy="6314969"/>
          </a:xfrm>
          <a:prstGeom prst="rect">
            <a:avLst/>
          </a:prstGeom>
        </p:spPr>
      </p:pic>
      <p:grpSp>
        <p:nvGrpSpPr>
          <p:cNvPr id="50" name="Agrupar 49">
            <a:extLst>
              <a:ext uri="{FF2B5EF4-FFF2-40B4-BE49-F238E27FC236}">
                <a16:creationId xmlns:a16="http://schemas.microsoft.com/office/drawing/2014/main" id="{DEA298B2-1616-4A4C-A6FA-659DDBE6765D}"/>
              </a:ext>
            </a:extLst>
          </p:cNvPr>
          <p:cNvGrpSpPr/>
          <p:nvPr/>
        </p:nvGrpSpPr>
        <p:grpSpPr>
          <a:xfrm>
            <a:off x="-683813" y="1368596"/>
            <a:ext cx="5164374" cy="1739924"/>
            <a:chOff x="7911547" y="1493391"/>
            <a:chExt cx="5164374" cy="1739924"/>
          </a:xfrm>
        </p:grpSpPr>
        <p:sp>
          <p:nvSpPr>
            <p:cNvPr id="51" name="Paralelogramo 50">
              <a:extLst>
                <a:ext uri="{FF2B5EF4-FFF2-40B4-BE49-F238E27FC236}">
                  <a16:creationId xmlns:a16="http://schemas.microsoft.com/office/drawing/2014/main" id="{A80E5DDC-4B81-447B-8162-BA90E38E4536}"/>
                </a:ext>
              </a:extLst>
            </p:cNvPr>
            <p:cNvSpPr/>
            <p:nvPr/>
          </p:nvSpPr>
          <p:spPr>
            <a:xfrm>
              <a:off x="7911547" y="1493391"/>
              <a:ext cx="5164374" cy="1739924"/>
            </a:xfrm>
            <a:prstGeom prst="parallelogram">
              <a:avLst>
                <a:gd name="adj" fmla="val 25642"/>
              </a:avLst>
            </a:prstGeom>
            <a:solidFill>
              <a:srgbClr val="CC0000"/>
            </a:solidFill>
            <a:ln cap="rnd">
              <a:solidFill>
                <a:srgbClr val="CC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3" name="CaixaDeTexto 72">
              <a:extLst>
                <a:ext uri="{FF2B5EF4-FFF2-40B4-BE49-F238E27FC236}">
                  <a16:creationId xmlns:a16="http://schemas.microsoft.com/office/drawing/2014/main" id="{64E5E908-B1DB-4EE2-AD0A-664FD5E7C139}"/>
                </a:ext>
              </a:extLst>
            </p:cNvPr>
            <p:cNvSpPr txBox="1"/>
            <p:nvPr/>
          </p:nvSpPr>
          <p:spPr>
            <a:xfrm>
              <a:off x="8960319" y="1679190"/>
              <a:ext cx="3632275" cy="1410451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>
                <a:lnSpc>
                  <a:spcPts val="1500"/>
                </a:lnSpc>
                <a:spcAft>
                  <a:spcPts val="600"/>
                </a:spcAft>
                <a:defRPr/>
              </a:pPr>
              <a:r>
                <a:rPr lang="pt-BR" sz="12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A linha GX oferece diversas ferramentas de gestão</a:t>
              </a:r>
              <a:r>
                <a:rPr lang="pt-BR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podendo bloquear funções, ter driver de impressão personalizado e gestão de forma remota.</a:t>
              </a:r>
            </a:p>
            <a:p>
              <a:pPr lvl="0">
                <a:lnSpc>
                  <a:spcPts val="1500"/>
                </a:lnSpc>
                <a:spcAft>
                  <a:spcPts val="600"/>
                </a:spcAft>
                <a:defRPr/>
              </a:pPr>
              <a:r>
                <a:rPr lang="pt-BR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Ela é </a:t>
              </a:r>
              <a:r>
                <a:rPr lang="pt-BR" sz="12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compatível e homologada na principal ferramenta de contabilização de páginas do mercado</a:t>
              </a:r>
              <a:r>
                <a:rPr lang="pt-BR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proporcionando controle total das informações</a:t>
              </a:r>
            </a:p>
          </p:txBody>
        </p:sp>
      </p:grpSp>
      <p:pic>
        <p:nvPicPr>
          <p:cNvPr id="74" name="Imagem 73">
            <a:extLst>
              <a:ext uri="{FF2B5EF4-FFF2-40B4-BE49-F238E27FC236}">
                <a16:creationId xmlns:a16="http://schemas.microsoft.com/office/drawing/2014/main" id="{DFD7E223-1A81-4C27-A630-A2410CA8754A}"/>
              </a:ext>
            </a:extLst>
          </p:cNvPr>
          <p:cNvPicPr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62748" y="4232366"/>
            <a:ext cx="1220109" cy="2544798"/>
          </a:xfrm>
          <a:prstGeom prst="rect">
            <a:avLst/>
          </a:prstGeom>
          <a:effectLst>
            <a:outerShdw blurRad="25400" dist="38100" dir="8100000" algn="tr" rotWithShape="0">
              <a:prstClr val="black">
                <a:alpha val="55000"/>
              </a:prstClr>
            </a:outerShdw>
          </a:effectLst>
        </p:spPr>
      </p:pic>
      <p:pic>
        <p:nvPicPr>
          <p:cNvPr id="75" name="Picture 2">
            <a:extLst>
              <a:ext uri="{FF2B5EF4-FFF2-40B4-BE49-F238E27FC236}">
                <a16:creationId xmlns:a16="http://schemas.microsoft.com/office/drawing/2014/main" id="{EDEC840C-D67C-4835-9EAE-286C48831C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560584" y="5884353"/>
            <a:ext cx="1962933" cy="476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Agrupar 75">
            <a:extLst>
              <a:ext uri="{FF2B5EF4-FFF2-40B4-BE49-F238E27FC236}">
                <a16:creationId xmlns:a16="http://schemas.microsoft.com/office/drawing/2014/main" id="{9FF1BEB7-EAA4-4DD6-997B-2BC1FF0C6673}"/>
              </a:ext>
            </a:extLst>
          </p:cNvPr>
          <p:cNvGrpSpPr/>
          <p:nvPr/>
        </p:nvGrpSpPr>
        <p:grpSpPr>
          <a:xfrm>
            <a:off x="-683814" y="3363238"/>
            <a:ext cx="4354477" cy="2639924"/>
            <a:chOff x="2183312" y="2249180"/>
            <a:chExt cx="4354477" cy="2639924"/>
          </a:xfrm>
        </p:grpSpPr>
        <p:sp>
          <p:nvSpPr>
            <p:cNvPr id="77" name="Paralelogramo 76">
              <a:extLst>
                <a:ext uri="{FF2B5EF4-FFF2-40B4-BE49-F238E27FC236}">
                  <a16:creationId xmlns:a16="http://schemas.microsoft.com/office/drawing/2014/main" id="{30598D4E-0950-4F42-8706-C40EAE0D6F08}"/>
                </a:ext>
              </a:extLst>
            </p:cNvPr>
            <p:cNvSpPr/>
            <p:nvPr/>
          </p:nvSpPr>
          <p:spPr>
            <a:xfrm>
              <a:off x="2183312" y="2249180"/>
              <a:ext cx="4354477" cy="2331633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1400"/>
            </a:p>
          </p:txBody>
        </p:sp>
        <p:grpSp>
          <p:nvGrpSpPr>
            <p:cNvPr id="78" name="Agrupar 77">
              <a:extLst>
                <a:ext uri="{FF2B5EF4-FFF2-40B4-BE49-F238E27FC236}">
                  <a16:creationId xmlns:a16="http://schemas.microsoft.com/office/drawing/2014/main" id="{27739C50-C8D1-4B73-95BF-259E36650830}"/>
                </a:ext>
              </a:extLst>
            </p:cNvPr>
            <p:cNvGrpSpPr/>
            <p:nvPr/>
          </p:nvGrpSpPr>
          <p:grpSpPr>
            <a:xfrm>
              <a:off x="3283483" y="2482051"/>
              <a:ext cx="3254306" cy="2407053"/>
              <a:chOff x="3283483" y="2482051"/>
              <a:chExt cx="3254306" cy="2407053"/>
            </a:xfrm>
          </p:grpSpPr>
          <p:sp>
            <p:nvSpPr>
              <p:cNvPr id="79" name="Title 1">
                <a:extLst>
                  <a:ext uri="{FF2B5EF4-FFF2-40B4-BE49-F238E27FC236}">
                    <a16:creationId xmlns:a16="http://schemas.microsoft.com/office/drawing/2014/main" id="{B6F60430-B6E5-4098-A978-C55F11A62B5E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3283483" y="2482051"/>
                <a:ext cx="3254306" cy="2000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rtlCol="0" anchor="t" anchorCtr="0" compatLnSpc="1">
                <a:prstTxWarp prst="textNoShape">
                  <a:avLst/>
                </a:prstTxWarp>
                <a:spAutoFit/>
              </a:bodyPr>
              <a:lstStyle>
                <a:lvl1pPr algn="ctr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 lang="en-US" sz="3600" b="0" dirty="0">
                    <a:solidFill>
                      <a:srgbClr val="D01D2C"/>
                    </a:solidFill>
                    <a:latin typeface="Optic Sans 301 Medium" pitchFamily="2" charset="0"/>
                    <a:ea typeface="Optic Sans 301 Medium" pitchFamily="2" charset="0"/>
                    <a:cs typeface="Optic Sans 301 Medium" pitchFamily="2" charset="0"/>
                  </a:defRPr>
                </a:lvl1pPr>
                <a:lvl2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2pPr>
                <a:lvl3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3pPr>
                <a:lvl4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4pPr>
                <a:lvl5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7169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514337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771506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1028675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lvl="0" algn="l">
                  <a:defRPr/>
                </a:pPr>
                <a:r>
                  <a:rPr lang="pt-BR" sz="1300" b="1" kern="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GESTÃO LOCAL</a:t>
                </a:r>
                <a:endParaRPr kumimoji="0" lang="pt-BR" sz="1300" b="1" u="none" strike="noStrike" kern="0" cap="none" normalizeH="0" noProof="0" dirty="0">
                  <a:ln>
                    <a:noFill/>
                  </a:ln>
                  <a:solidFill>
                    <a:srgbClr val="CC0000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Title 1">
                <a:extLst>
                  <a:ext uri="{FF2B5EF4-FFF2-40B4-BE49-F238E27FC236}">
                    <a16:creationId xmlns:a16="http://schemas.microsoft.com/office/drawing/2014/main" id="{13BF53EE-76E0-4250-AAD5-7120CD41ABBC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3283483" y="2763702"/>
                <a:ext cx="2744854" cy="16619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rtlCol="0" anchor="t" anchorCtr="0" compatLnSpc="1">
                <a:prstTxWarp prst="textNoShape">
                  <a:avLst/>
                </a:prstTxWarp>
                <a:spAutoFit/>
              </a:bodyPr>
              <a:lstStyle>
                <a:lvl1pPr algn="ctr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 lang="en-US" sz="3600" b="0" dirty="0">
                    <a:solidFill>
                      <a:srgbClr val="D01D2C"/>
                    </a:solidFill>
                    <a:latin typeface="Optic Sans 301 Medium" pitchFamily="2" charset="0"/>
                    <a:ea typeface="Optic Sans 301 Medium" pitchFamily="2" charset="0"/>
                    <a:cs typeface="Optic Sans 301 Medium" pitchFamily="2" charset="0"/>
                  </a:defRPr>
                </a:lvl1pPr>
                <a:lvl2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2pPr>
                <a:lvl3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3pPr>
                <a:lvl4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4pPr>
                <a:lvl5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7169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514337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771506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1028675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lvl="0" algn="l">
                  <a:spcAft>
                    <a:spcPts val="600"/>
                  </a:spcAft>
                  <a:defRPr/>
                </a:pPr>
                <a:r>
                  <a:rPr lang="pt-BR" sz="11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Na gestão local, um administrador pode </a:t>
                </a:r>
                <a:r>
                  <a:rPr lang="pt-BR" sz="11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restringir funções desnecessárias para prevenir o uso não autorizado</a:t>
                </a:r>
                <a:r>
                  <a:rPr lang="pt-BR" sz="11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</a:p>
              <a:p>
                <a:pPr marL="360000" lvl="0" indent="-180000" algn="l">
                  <a:lnSpc>
                    <a:spcPts val="1200"/>
                  </a:lnSpc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  <a:defRPr/>
                </a:pPr>
                <a:r>
                  <a:rPr lang="pt-BR" sz="1050" b="1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As funções disponíveis na tela de LCD podem ser customizadas para cada usuário. </a:t>
                </a:r>
              </a:p>
              <a:p>
                <a:pPr marL="360000" lvl="0" indent="-180000" algn="l">
                  <a:lnSpc>
                    <a:spcPts val="1200"/>
                  </a:lnSpc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  <a:defRPr/>
                </a:pPr>
                <a:r>
                  <a:rPr lang="pt-BR" sz="1050" b="1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Até 20 usuários podem ser configurados.</a:t>
                </a:r>
              </a:p>
              <a:p>
                <a:pPr marL="360000" lvl="0" indent="-180000" algn="l">
                  <a:lnSpc>
                    <a:spcPts val="1200"/>
                  </a:lnSpc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  <a:defRPr/>
                </a:pPr>
                <a:r>
                  <a:rPr lang="pt-BR" sz="1050" b="1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Bloqueio de Impressão Colorida</a:t>
                </a:r>
                <a:r>
                  <a:rPr lang="pt-BR" sz="1050" b="1" kern="0" dirty="0">
                    <a:solidFill>
                      <a:srgbClr val="CC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*</a:t>
                </a:r>
              </a:p>
            </p:txBody>
          </p:sp>
          <p:sp>
            <p:nvSpPr>
              <p:cNvPr id="28" name="Title 1">
                <a:extLst>
                  <a:ext uri="{FF2B5EF4-FFF2-40B4-BE49-F238E27FC236}">
                    <a16:creationId xmlns:a16="http://schemas.microsoft.com/office/drawing/2014/main" id="{81F61E3A-6BCB-46A9-9088-A0C83A3F4146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3283483" y="4612105"/>
                <a:ext cx="261778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rtlCol="0" anchor="t" anchorCtr="0" compatLnSpc="1">
                <a:prstTxWarp prst="textNoShape">
                  <a:avLst/>
                </a:prstTxWarp>
                <a:spAutoFit/>
              </a:bodyPr>
              <a:lstStyle>
                <a:lvl1pPr algn="ctr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 lang="en-US" sz="3600" b="0" dirty="0">
                    <a:solidFill>
                      <a:srgbClr val="D01D2C"/>
                    </a:solidFill>
                    <a:latin typeface="Optic Sans 301 Medium" pitchFamily="2" charset="0"/>
                    <a:ea typeface="Optic Sans 301 Medium" pitchFamily="2" charset="0"/>
                    <a:cs typeface="Optic Sans 301 Medium" pitchFamily="2" charset="0"/>
                  </a:defRPr>
                </a:lvl1pPr>
                <a:lvl2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2pPr>
                <a:lvl3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3pPr>
                <a:lvl4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4pPr>
                <a:lvl5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7169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514337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771506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1028675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lvl="0" algn="l">
                  <a:spcAft>
                    <a:spcPts val="600"/>
                  </a:spcAft>
                  <a:defRPr/>
                </a:pPr>
                <a:r>
                  <a:rPr lang="pt-BR" sz="1000" kern="0" dirty="0">
                    <a:solidFill>
                      <a:srgbClr val="CC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*</a:t>
                </a:r>
                <a:r>
                  <a:rPr lang="pt-BR" sz="800" kern="0" dirty="0">
                    <a:solidFill>
                      <a:srgbClr val="CC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pt-BR" sz="8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Bloqueio do uso das tintas coloridas através do Painel de Controle e mediante senha de Administrador</a:t>
                </a:r>
                <a:endParaRPr lang="pt-BR" sz="8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82" name="Agrupar 81">
            <a:extLst>
              <a:ext uri="{FF2B5EF4-FFF2-40B4-BE49-F238E27FC236}">
                <a16:creationId xmlns:a16="http://schemas.microsoft.com/office/drawing/2014/main" id="{CC01696F-90C3-48D3-8CC6-4FBD955191A3}"/>
              </a:ext>
            </a:extLst>
          </p:cNvPr>
          <p:cNvGrpSpPr/>
          <p:nvPr/>
        </p:nvGrpSpPr>
        <p:grpSpPr>
          <a:xfrm>
            <a:off x="7711441" y="1374532"/>
            <a:ext cx="5403668" cy="2544798"/>
            <a:chOff x="1835210" y="2249181"/>
            <a:chExt cx="5403668" cy="2544798"/>
          </a:xfrm>
        </p:grpSpPr>
        <p:sp>
          <p:nvSpPr>
            <p:cNvPr id="83" name="Paralelogramo 82">
              <a:extLst>
                <a:ext uri="{FF2B5EF4-FFF2-40B4-BE49-F238E27FC236}">
                  <a16:creationId xmlns:a16="http://schemas.microsoft.com/office/drawing/2014/main" id="{02C3679E-0BF9-49C8-A98A-F27BF91461AB}"/>
                </a:ext>
              </a:extLst>
            </p:cNvPr>
            <p:cNvSpPr/>
            <p:nvPr/>
          </p:nvSpPr>
          <p:spPr>
            <a:xfrm>
              <a:off x="1835210" y="2249181"/>
              <a:ext cx="5403668" cy="2544798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1400"/>
            </a:p>
          </p:txBody>
        </p:sp>
        <p:grpSp>
          <p:nvGrpSpPr>
            <p:cNvPr id="84" name="Agrupar 83">
              <a:extLst>
                <a:ext uri="{FF2B5EF4-FFF2-40B4-BE49-F238E27FC236}">
                  <a16:creationId xmlns:a16="http://schemas.microsoft.com/office/drawing/2014/main" id="{E1D11CC3-9A05-406D-A420-4F93B70E6321}"/>
                </a:ext>
              </a:extLst>
            </p:cNvPr>
            <p:cNvGrpSpPr/>
            <p:nvPr/>
          </p:nvGrpSpPr>
          <p:grpSpPr>
            <a:xfrm>
              <a:off x="2721061" y="2508177"/>
              <a:ext cx="3368285" cy="2020589"/>
              <a:chOff x="2721061" y="2508177"/>
              <a:chExt cx="3368285" cy="2020589"/>
            </a:xfrm>
          </p:grpSpPr>
          <p:sp>
            <p:nvSpPr>
              <p:cNvPr id="85" name="Title 1">
                <a:extLst>
                  <a:ext uri="{FF2B5EF4-FFF2-40B4-BE49-F238E27FC236}">
                    <a16:creationId xmlns:a16="http://schemas.microsoft.com/office/drawing/2014/main" id="{89AFBE9C-3218-42BD-AEBE-7D900E8EDA95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2721062" y="2508177"/>
                <a:ext cx="3254306" cy="2000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rtlCol="0" anchor="t" anchorCtr="0" compatLnSpc="1">
                <a:prstTxWarp prst="textNoShape">
                  <a:avLst/>
                </a:prstTxWarp>
                <a:spAutoFit/>
              </a:bodyPr>
              <a:lstStyle>
                <a:lvl1pPr algn="ctr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 lang="en-US" sz="3600" b="0" dirty="0">
                    <a:solidFill>
                      <a:srgbClr val="D01D2C"/>
                    </a:solidFill>
                    <a:latin typeface="Optic Sans 301 Medium" pitchFamily="2" charset="0"/>
                    <a:ea typeface="Optic Sans 301 Medium" pitchFamily="2" charset="0"/>
                    <a:cs typeface="Optic Sans 301 Medium" pitchFamily="2" charset="0"/>
                  </a:defRPr>
                </a:lvl1pPr>
                <a:lvl2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2pPr>
                <a:lvl3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3pPr>
                <a:lvl4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4pPr>
                <a:lvl5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7169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514337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771506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1028675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lvl="0" algn="l">
                  <a:defRPr/>
                </a:pPr>
                <a:r>
                  <a:rPr lang="pt-BR" sz="1300" b="1" kern="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GESTÃO REMOTA</a:t>
                </a:r>
                <a:endParaRPr kumimoji="0" lang="pt-BR" sz="1300" b="1" u="none" strike="noStrike" kern="0" cap="none" normalizeH="0" noProof="0" dirty="0">
                  <a:ln>
                    <a:noFill/>
                  </a:ln>
                  <a:solidFill>
                    <a:srgbClr val="CC0000"/>
                  </a:solidFill>
                  <a:effectLst/>
                  <a:uLnTx/>
                  <a:uFillTx/>
                  <a:latin typeface="Arial Black" panose="020B0A040201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Title 1">
                <a:extLst>
                  <a:ext uri="{FF2B5EF4-FFF2-40B4-BE49-F238E27FC236}">
                    <a16:creationId xmlns:a16="http://schemas.microsoft.com/office/drawing/2014/main" id="{05328EEF-FAF9-46C0-87B4-9C29C1100841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2721061" y="2789828"/>
                <a:ext cx="3368285" cy="17389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rtlCol="0" anchor="t" anchorCtr="0" compatLnSpc="1">
                <a:prstTxWarp prst="textNoShape">
                  <a:avLst/>
                </a:prstTxWarp>
                <a:spAutoFit/>
              </a:bodyPr>
              <a:lstStyle>
                <a:lvl1pPr algn="ctr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 lang="en-US" sz="3600" b="0" dirty="0">
                    <a:solidFill>
                      <a:srgbClr val="D01D2C"/>
                    </a:solidFill>
                    <a:latin typeface="Optic Sans 301 Medium" pitchFamily="2" charset="0"/>
                    <a:ea typeface="Optic Sans 301 Medium" pitchFamily="2" charset="0"/>
                    <a:cs typeface="Optic Sans 301 Medium" pitchFamily="2" charset="0"/>
                  </a:defRPr>
                </a:lvl1pPr>
                <a:lvl2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2pPr>
                <a:lvl3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3pPr>
                <a:lvl4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4pPr>
                <a:lvl5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7169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514337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771506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1028675"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accent1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lvl="0" algn="l">
                  <a:spcAft>
                    <a:spcPts val="600"/>
                  </a:spcAft>
                  <a:defRPr/>
                </a:pPr>
                <a:r>
                  <a:rPr lang="pt-BR" sz="11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 a gestão remota, é possível </a:t>
                </a:r>
                <a:r>
                  <a:rPr lang="pt-BR" sz="11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controlar à distância o desempenho de cada máquina</a:t>
                </a:r>
                <a:r>
                  <a:rPr lang="pt-BR" sz="1100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consumo e status de abastecimento de suprimentos. </a:t>
                </a:r>
              </a:p>
              <a:p>
                <a:pPr marL="360000" lvl="0" indent="-180000" algn="l">
                  <a:lnSpc>
                    <a:spcPts val="1200"/>
                  </a:lnSpc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  <a:defRPr/>
                </a:pPr>
                <a:r>
                  <a:rPr lang="pt-BR" sz="1050" b="1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Linha GX é homologada com o NDD, software líder na gestão de parques de impressão do país: Uma solução ajustada às necessidades do nosso mercado. </a:t>
                </a:r>
              </a:p>
              <a:p>
                <a:pPr marL="360000" lvl="0" indent="-180000" algn="l">
                  <a:lnSpc>
                    <a:spcPts val="1200"/>
                  </a:lnSpc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  <a:defRPr/>
                </a:pPr>
                <a:r>
                  <a:rPr lang="pt-BR" sz="1050" b="1" kern="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É possível bloquear impressão, realizar o controle dos suprimentos, monitorar o consumo e uso de cada máquina, entre outros. </a:t>
                </a:r>
              </a:p>
            </p:txBody>
          </p:sp>
        </p:grpSp>
      </p:grpSp>
      <p:cxnSp>
        <p:nvCxnSpPr>
          <p:cNvPr id="3" name="Conector: Angulado 2">
            <a:extLst>
              <a:ext uri="{FF2B5EF4-FFF2-40B4-BE49-F238E27FC236}">
                <a16:creationId xmlns:a16="http://schemas.microsoft.com/office/drawing/2014/main" id="{17A85738-29D9-4A57-815C-0660A55B2BB2}"/>
              </a:ext>
            </a:extLst>
          </p:cNvPr>
          <p:cNvCxnSpPr>
            <a:cxnSpLocks/>
          </p:cNvCxnSpPr>
          <p:nvPr/>
        </p:nvCxnSpPr>
        <p:spPr>
          <a:xfrm>
            <a:off x="1898374" y="3704803"/>
            <a:ext cx="2270322" cy="704293"/>
          </a:xfrm>
          <a:prstGeom prst="bentConnector3">
            <a:avLst>
              <a:gd name="adj1" fmla="val 100346"/>
            </a:avLst>
          </a:prstGeom>
          <a:ln w="12700" cap="rnd">
            <a:solidFill>
              <a:srgbClr val="CC0000"/>
            </a:solidFill>
            <a:round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ector: Angulado 87">
            <a:extLst>
              <a:ext uri="{FF2B5EF4-FFF2-40B4-BE49-F238E27FC236}">
                <a16:creationId xmlns:a16="http://schemas.microsoft.com/office/drawing/2014/main" id="{3BE35974-840E-4F2B-BD8B-AC06FA98DA42}"/>
              </a:ext>
            </a:extLst>
          </p:cNvPr>
          <p:cNvCxnSpPr>
            <a:cxnSpLocks/>
          </p:cNvCxnSpPr>
          <p:nvPr/>
        </p:nvCxnSpPr>
        <p:spPr>
          <a:xfrm rot="10800000" flipV="1">
            <a:off x="8440564" y="1728080"/>
            <a:ext cx="95022" cy="2836945"/>
          </a:xfrm>
          <a:prstGeom prst="bentConnector3">
            <a:avLst>
              <a:gd name="adj1" fmla="val 489016"/>
            </a:avLst>
          </a:prstGeom>
          <a:ln w="12700" cap="rnd">
            <a:solidFill>
              <a:srgbClr val="CC0000"/>
            </a:solidFill>
            <a:round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12">
            <a:extLst>
              <a:ext uri="{FF2B5EF4-FFF2-40B4-BE49-F238E27FC236}">
                <a16:creationId xmlns:a16="http://schemas.microsoft.com/office/drawing/2014/main" id="{4949BD52-F847-44E9-8C37-7CAAF31D567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-28947" y="6239085"/>
            <a:ext cx="2417818" cy="64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50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4.58333E-6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2.08333E-7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3.33333E-6 L 0 -0.13611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1.04167E-6 1.11111E-6 L -0.12018 1.11111E-6 " pathEditMode="relative" rAng="0" ptsTypes="AA">
                                          <p:cBhvr>
                                            <p:cTn id="40" dur="750" spd="-100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0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40000" fill="hold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accel="40000" fill="hold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40000" fill="hold" nodeType="withEffect" p14:presetBounceEnd="38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51" dur="75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52" dur="75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46667" decel="53333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accel="46667" decel="53333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8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1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6" dur="75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69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70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4.58333E-6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2.08333E-7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3.33333E-6 L 0 -0.13611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1.04167E-6 1.11111E-6 L -0.12018 1.11111E-6 " pathEditMode="relative" rAng="0" ptsTypes="AA">
                                          <p:cBhvr>
                                            <p:cTn id="40" dur="750" spd="-100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01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4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accel="4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40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46667" decel="53333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accel="46667" decel="53333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8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1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6" dur="75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25">
            <a:extLst>
              <a:ext uri="{FF2B5EF4-FFF2-40B4-BE49-F238E27FC236}">
                <a16:creationId xmlns:a16="http://schemas.microsoft.com/office/drawing/2014/main" id="{840A1552-9243-4868-A20E-401060E762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271985"/>
            <a:ext cx="12192000" cy="8194154"/>
          </a:xfrm>
          <a:prstGeom prst="rect">
            <a:avLst/>
          </a:prstGeom>
        </p:spPr>
      </p:pic>
      <p:grpSp>
        <p:nvGrpSpPr>
          <p:cNvPr id="12" name="Agrupar 11">
            <a:extLst>
              <a:ext uri="{FF2B5EF4-FFF2-40B4-BE49-F238E27FC236}">
                <a16:creationId xmlns:a16="http://schemas.microsoft.com/office/drawing/2014/main" id="{73DB252A-B651-451D-B2D6-1E5F42B2213E}"/>
              </a:ext>
            </a:extLst>
          </p:cNvPr>
          <p:cNvGrpSpPr/>
          <p:nvPr/>
        </p:nvGrpSpPr>
        <p:grpSpPr>
          <a:xfrm>
            <a:off x="6517889" y="1578458"/>
            <a:ext cx="6226895" cy="1538712"/>
            <a:chOff x="5981148" y="4299105"/>
            <a:chExt cx="6226895" cy="1538712"/>
          </a:xfrm>
        </p:grpSpPr>
        <p:sp>
          <p:nvSpPr>
            <p:cNvPr id="43" name="Paralelogramo 42">
              <a:extLst>
                <a:ext uri="{FF2B5EF4-FFF2-40B4-BE49-F238E27FC236}">
                  <a16:creationId xmlns:a16="http://schemas.microsoft.com/office/drawing/2014/main" id="{2EC3D838-A7B7-4828-AF9C-C8D9B6FB04CA}"/>
                </a:ext>
              </a:extLst>
            </p:cNvPr>
            <p:cNvSpPr/>
            <p:nvPr/>
          </p:nvSpPr>
          <p:spPr>
            <a:xfrm>
              <a:off x="6910754" y="4299105"/>
              <a:ext cx="5297289" cy="1538712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85000"/>
              </a:schemeClr>
            </a:solidFill>
            <a:ln cap="rnd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000" dirty="0"/>
            </a:p>
          </p:txBody>
        </p:sp>
        <p:sp>
          <p:nvSpPr>
            <p:cNvPr id="65" name="Title 1">
              <a:extLst>
                <a:ext uri="{FF2B5EF4-FFF2-40B4-BE49-F238E27FC236}">
                  <a16:creationId xmlns:a16="http://schemas.microsoft.com/office/drawing/2014/main" id="{AE1C0F58-BCD4-4DD2-8A0C-644B75621932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7541888" y="4531676"/>
              <a:ext cx="3467008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defRPr/>
              </a:pPr>
              <a:r>
                <a:rPr lang="pt-BR" sz="1400" b="1" kern="0" spc="-5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FACILIDADE PARA ABASTECER</a:t>
              </a:r>
            </a:p>
          </p:txBody>
        </p:sp>
        <p:sp>
          <p:nvSpPr>
            <p:cNvPr id="66" name="Title 1">
              <a:extLst>
                <a:ext uri="{FF2B5EF4-FFF2-40B4-BE49-F238E27FC236}">
                  <a16:creationId xmlns:a16="http://schemas.microsoft.com/office/drawing/2014/main" id="{5634F8A2-9319-4ABA-A8D6-75D13A994A71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7541888" y="4808827"/>
              <a:ext cx="3623418" cy="8156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spcAft>
                  <a:spcPts val="600"/>
                </a:spcAft>
                <a:defRPr/>
              </a:pPr>
              <a:r>
                <a:rPr lang="pt-BR" sz="12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É só inserir a garrafa de tinta que o </a:t>
              </a:r>
              <a:r>
                <a:rPr lang="pt-BR" sz="1200" b="1" kern="0" dirty="0">
                  <a:solidFill>
                    <a:srgbClr val="CC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sistema de sucção iniciará o abastecimento imediatamente.</a:t>
              </a:r>
            </a:p>
            <a:p>
              <a:pPr lvl="0" algn="l">
                <a:spcAft>
                  <a:spcPts val="600"/>
                </a:spcAft>
                <a:defRPr/>
              </a:pPr>
              <a:r>
                <a:rPr lang="pt-BR" sz="12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Ele interromperá o processo de forma automática quando o tanque ficar cheio.</a:t>
              </a:r>
            </a:p>
          </p:txBody>
        </p:sp>
        <p:pic>
          <p:nvPicPr>
            <p:cNvPr id="3" name="Gráfico 2" descr="Medidor estrutura de tópicos">
              <a:extLst>
                <a:ext uri="{FF2B5EF4-FFF2-40B4-BE49-F238E27FC236}">
                  <a16:creationId xmlns:a16="http://schemas.microsoft.com/office/drawing/2014/main" id="{B66845B2-C664-423F-81D3-63421EB2B1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981148" y="4611261"/>
              <a:ext cx="914400" cy="914400"/>
            </a:xfrm>
            <a:prstGeom prst="rect">
              <a:avLst/>
            </a:prstGeom>
          </p:spPr>
        </p:pic>
      </p:grp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D7391DFB-A67B-4CBE-B3E8-ACF794E8495F}"/>
              </a:ext>
            </a:extLst>
          </p:cNvPr>
          <p:cNvGrpSpPr/>
          <p:nvPr/>
        </p:nvGrpSpPr>
        <p:grpSpPr>
          <a:xfrm>
            <a:off x="6517889" y="3349004"/>
            <a:ext cx="6226895" cy="1773600"/>
            <a:chOff x="-418773" y="2490861"/>
            <a:chExt cx="6226895" cy="1773600"/>
          </a:xfrm>
        </p:grpSpPr>
        <p:sp>
          <p:nvSpPr>
            <p:cNvPr id="41" name="Paralelogramo 40">
              <a:extLst>
                <a:ext uri="{FF2B5EF4-FFF2-40B4-BE49-F238E27FC236}">
                  <a16:creationId xmlns:a16="http://schemas.microsoft.com/office/drawing/2014/main" id="{7ACFB871-6976-4F16-916E-D573636D3A4C}"/>
                </a:ext>
              </a:extLst>
            </p:cNvPr>
            <p:cNvSpPr/>
            <p:nvPr/>
          </p:nvSpPr>
          <p:spPr>
            <a:xfrm>
              <a:off x="510833" y="2490861"/>
              <a:ext cx="5297289" cy="1773600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85000"/>
              </a:schemeClr>
            </a:solidFill>
            <a:ln cap="rnd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000"/>
            </a:p>
          </p:txBody>
        </p:sp>
        <p:sp>
          <p:nvSpPr>
            <p:cNvPr id="44" name="Title 1">
              <a:extLst>
                <a:ext uri="{FF2B5EF4-FFF2-40B4-BE49-F238E27FC236}">
                  <a16:creationId xmlns:a16="http://schemas.microsoft.com/office/drawing/2014/main" id="{F074252B-DA4F-496F-8A7B-30EDAD759A06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1141967" y="2764221"/>
              <a:ext cx="3467008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defRPr/>
              </a:pPr>
              <a:r>
                <a:rPr lang="pt-BR" sz="1400" b="1" kern="0" spc="-5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FACILIDADE DE MANUTENÇÃO</a:t>
              </a:r>
            </a:p>
          </p:txBody>
        </p:sp>
        <p:sp>
          <p:nvSpPr>
            <p:cNvPr id="58" name="Title 1">
              <a:extLst>
                <a:ext uri="{FF2B5EF4-FFF2-40B4-BE49-F238E27FC236}">
                  <a16:creationId xmlns:a16="http://schemas.microsoft.com/office/drawing/2014/main" id="{C0E3B518-5603-4401-A248-9970A67D312C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1141966" y="3041372"/>
              <a:ext cx="3795872" cy="1000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spcAft>
                  <a:spcPts val="600"/>
                </a:spcAft>
                <a:defRPr/>
              </a:pPr>
              <a:r>
                <a:rPr lang="pt-BR" sz="12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Com a linha GX, </a:t>
              </a:r>
              <a:r>
                <a:rPr lang="pt-BR" sz="1200" b="1" kern="0" dirty="0">
                  <a:solidFill>
                    <a:srgbClr val="CC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você não precisará mais ir à assistência técnica para realizar a troca do cartucho de manutenção e da cabeça de impressão. </a:t>
              </a:r>
              <a:endParaRPr lang="pt-BR" sz="1200" kern="0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l">
                <a:spcAft>
                  <a:spcPts val="600"/>
                </a:spcAft>
                <a:defRPr/>
              </a:pPr>
              <a:r>
                <a:rPr lang="pt-BR" sz="12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Essa troca é feita de modo simples e rápido, </a:t>
              </a:r>
              <a:r>
                <a:rPr lang="pt-BR" sz="1200" b="1" u="sng" kern="0" dirty="0">
                  <a:solidFill>
                    <a:srgbClr val="CC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pelo próprio usuário.</a:t>
              </a:r>
            </a:p>
          </p:txBody>
        </p:sp>
        <p:pic>
          <p:nvPicPr>
            <p:cNvPr id="7" name="Gráfico 6" descr="Ferramentas estrutura de tópicos">
              <a:extLst>
                <a:ext uri="{FF2B5EF4-FFF2-40B4-BE49-F238E27FC236}">
                  <a16:creationId xmlns:a16="http://schemas.microsoft.com/office/drawing/2014/main" id="{5A38E8A5-8605-43F6-A2E5-7F048308B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-418773" y="2920461"/>
              <a:ext cx="914400" cy="914400"/>
            </a:xfrm>
            <a:prstGeom prst="rect">
              <a:avLst/>
            </a:prstGeom>
          </p:spPr>
        </p:pic>
      </p:grpSp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847249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Inúmeros recursos que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2" y="498910"/>
            <a:ext cx="759018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FACILITAM O DIA A DIA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Conector: Angulado 10">
            <a:extLst>
              <a:ext uri="{FF2B5EF4-FFF2-40B4-BE49-F238E27FC236}">
                <a16:creationId xmlns:a16="http://schemas.microsoft.com/office/drawing/2014/main" id="{09D2D457-6D11-40B5-BC48-70C61A9B7CA7}"/>
              </a:ext>
            </a:extLst>
          </p:cNvPr>
          <p:cNvCxnSpPr>
            <a:cxnSpLocks/>
            <a:endCxn id="20" idx="2"/>
          </p:cNvCxnSpPr>
          <p:nvPr/>
        </p:nvCxnSpPr>
        <p:spPr>
          <a:xfrm rot="16200000" flipH="1">
            <a:off x="8131092" y="5272670"/>
            <a:ext cx="954010" cy="322249"/>
          </a:xfrm>
          <a:prstGeom prst="bentConnector2">
            <a:avLst/>
          </a:prstGeom>
          <a:ln w="19050" cap="rnd">
            <a:solidFill>
              <a:srgbClr val="CC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4570C215-06E4-4720-8F57-5DC34FD20B57}"/>
              </a:ext>
            </a:extLst>
          </p:cNvPr>
          <p:cNvCxnSpPr>
            <a:cxnSpLocks/>
            <a:stCxn id="20" idx="6"/>
            <a:endCxn id="21" idx="2"/>
          </p:cNvCxnSpPr>
          <p:nvPr/>
        </p:nvCxnSpPr>
        <p:spPr>
          <a:xfrm>
            <a:off x="10031738" y="5910800"/>
            <a:ext cx="190500" cy="0"/>
          </a:xfrm>
          <a:prstGeom prst="line">
            <a:avLst/>
          </a:prstGeom>
          <a:ln w="19050" cap="rnd">
            <a:solidFill>
              <a:srgbClr val="CC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Imagem 5">
            <a:extLst>
              <a:ext uri="{FF2B5EF4-FFF2-40B4-BE49-F238E27FC236}">
                <a16:creationId xmlns:a16="http://schemas.microsoft.com/office/drawing/2014/main" id="{0CAE44EC-68D1-41E9-B732-07E2C350A68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"/>
          <a:stretch/>
        </p:blipFill>
        <p:spPr>
          <a:xfrm>
            <a:off x="10222238" y="5279542"/>
            <a:ext cx="1262516" cy="1262516"/>
          </a:xfrm>
          <a:prstGeom prst="ellipse">
            <a:avLst/>
          </a:prstGeom>
          <a:ln w="19050">
            <a:solidFill>
              <a:srgbClr val="CC0000"/>
            </a:solidFill>
          </a:ln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BA1D597E-3504-47B8-8871-4515BE91A1C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69222" y="5279542"/>
            <a:ext cx="1262516" cy="1262516"/>
          </a:xfrm>
          <a:prstGeom prst="ellipse">
            <a:avLst/>
          </a:prstGeom>
          <a:ln w="19050">
            <a:solidFill>
              <a:srgbClr val="CC0000"/>
            </a:solidFill>
          </a:ln>
        </p:spPr>
      </p:pic>
      <p:pic>
        <p:nvPicPr>
          <p:cNvPr id="22" name="Picture 12">
            <a:extLst>
              <a:ext uri="{FF2B5EF4-FFF2-40B4-BE49-F238E27FC236}">
                <a16:creationId xmlns:a16="http://schemas.microsoft.com/office/drawing/2014/main" id="{97A79783-195F-4049-8D17-3974C4D70452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-28947" y="6239085"/>
            <a:ext cx="2417818" cy="643526"/>
          </a:xfrm>
          <a:prstGeom prst="rect">
            <a:avLst/>
          </a:prstGeom>
        </p:spPr>
      </p:pic>
      <p:cxnSp>
        <p:nvCxnSpPr>
          <p:cNvPr id="23" name="Conector: Angulado 22">
            <a:extLst>
              <a:ext uri="{FF2B5EF4-FFF2-40B4-BE49-F238E27FC236}">
                <a16:creationId xmlns:a16="http://schemas.microsoft.com/office/drawing/2014/main" id="{D182D2A8-9838-402C-9B04-B788E6CDEA06}"/>
              </a:ext>
            </a:extLst>
          </p:cNvPr>
          <p:cNvCxnSpPr>
            <a:cxnSpLocks/>
            <a:endCxn id="24" idx="2"/>
          </p:cNvCxnSpPr>
          <p:nvPr/>
        </p:nvCxnSpPr>
        <p:spPr>
          <a:xfrm rot="5400000" flipH="1" flipV="1">
            <a:off x="9373583" y="932324"/>
            <a:ext cx="966625" cy="714590"/>
          </a:xfrm>
          <a:prstGeom prst="bentConnector2">
            <a:avLst/>
          </a:prstGeom>
          <a:ln w="19050" cap="rnd">
            <a:solidFill>
              <a:srgbClr val="CC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Imagem 23">
            <a:extLst>
              <a:ext uri="{FF2B5EF4-FFF2-40B4-BE49-F238E27FC236}">
                <a16:creationId xmlns:a16="http://schemas.microsoft.com/office/drawing/2014/main" id="{9B26674F-FEB2-4FDD-BD33-8BDBD38F908D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4190" y="173001"/>
            <a:ext cx="1266610" cy="1266610"/>
          </a:xfrm>
          <a:prstGeom prst="ellipse">
            <a:avLst/>
          </a:prstGeom>
          <a:ln w="19050">
            <a:solidFill>
              <a:srgbClr val="CC0000"/>
            </a:solidFill>
          </a:ln>
        </p:spPr>
      </p:pic>
    </p:spTree>
    <p:extLst>
      <p:ext uri="{BB962C8B-B14F-4D97-AF65-F5344CB8AC3E}">
        <p14:creationId xmlns:p14="http://schemas.microsoft.com/office/powerpoint/2010/main" val="177818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2.08333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2.5E-6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8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8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4.375E-6 -3.7037E-7 L 0.20182 -3.7037E-7 " pathEditMode="relative" rAng="0" ptsTypes="AA">
                                          <p:cBhvr>
                                            <p:cTn id="35" dur="100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09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8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8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35" presetClass="path" presetSubtype="0" accel="50000" decel="5000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Motion origin="layout" path="M 4.375E-6 -1.11111E-6 L 0.20273 -1.11111E-6 " pathEditMode="relative" rAng="0" ptsTypes="AA">
                                          <p:cBhvr>
                                            <p:cTn id="44" dur="100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13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4.44444E-6 L 0 -0.13612 " pathEditMode="relative" rAng="0" ptsTypes="AA">
                                          <p:cBhvr>
                                            <p:cTn id="49" dur="1000" spd="-100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0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5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accel="40000" decel="48000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accel="40000" decel="4800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70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71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18" presetClass="entr" presetSubtype="3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accel="40000" decel="48000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2.08333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2.5E-6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8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8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35" presetClass="pat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4.375E-6 -3.7037E-7 L 0.20182 -3.7037E-7 " pathEditMode="relative" rAng="0" ptsTypes="AA">
                                          <p:cBhvr>
                                            <p:cTn id="35" dur="100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09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8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8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35" presetClass="path" presetSubtype="0" accel="50000" decel="5000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Motion origin="layout" path="M 4.375E-6 -1.11111E-6 L 0.20273 -1.11111E-6 " pathEditMode="relative" rAng="0" ptsTypes="AA">
                                          <p:cBhvr>
                                            <p:cTn id="44" dur="100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13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4.44444E-6 L 0 -0.13612 " pathEditMode="relative" rAng="0" ptsTypes="AA">
                                          <p:cBhvr>
                                            <p:cTn id="49" dur="1000" spd="-100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6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0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56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accel="40000" decel="48000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accel="40000" decel="4800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18" presetClass="entr" presetSubtype="3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accel="40000" decel="48000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25">
            <a:extLst>
              <a:ext uri="{FF2B5EF4-FFF2-40B4-BE49-F238E27FC236}">
                <a16:creationId xmlns:a16="http://schemas.microsoft.com/office/drawing/2014/main" id="{840A1552-9243-4868-A20E-401060E762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271985"/>
            <a:ext cx="12192000" cy="8194154"/>
          </a:xfrm>
          <a:prstGeom prst="rect">
            <a:avLst/>
          </a:prstGeom>
        </p:spPr>
      </p:pic>
      <p:grpSp>
        <p:nvGrpSpPr>
          <p:cNvPr id="12" name="Agrupar 11">
            <a:extLst>
              <a:ext uri="{FF2B5EF4-FFF2-40B4-BE49-F238E27FC236}">
                <a16:creationId xmlns:a16="http://schemas.microsoft.com/office/drawing/2014/main" id="{73DB252A-B651-451D-B2D6-1E5F42B2213E}"/>
              </a:ext>
            </a:extLst>
          </p:cNvPr>
          <p:cNvGrpSpPr/>
          <p:nvPr/>
        </p:nvGrpSpPr>
        <p:grpSpPr>
          <a:xfrm>
            <a:off x="6606789" y="2917805"/>
            <a:ext cx="6226895" cy="1633368"/>
            <a:chOff x="5981148" y="4376591"/>
            <a:chExt cx="6226895" cy="1633368"/>
          </a:xfrm>
        </p:grpSpPr>
        <p:sp>
          <p:nvSpPr>
            <p:cNvPr id="43" name="Paralelogramo 42">
              <a:extLst>
                <a:ext uri="{FF2B5EF4-FFF2-40B4-BE49-F238E27FC236}">
                  <a16:creationId xmlns:a16="http://schemas.microsoft.com/office/drawing/2014/main" id="{2EC3D838-A7B7-4828-AF9C-C8D9B6FB04CA}"/>
                </a:ext>
              </a:extLst>
            </p:cNvPr>
            <p:cNvSpPr/>
            <p:nvPr/>
          </p:nvSpPr>
          <p:spPr>
            <a:xfrm>
              <a:off x="6910754" y="4376591"/>
              <a:ext cx="5297289" cy="1633368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85000"/>
              </a:schemeClr>
            </a:solidFill>
            <a:ln cap="rnd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000" dirty="0"/>
            </a:p>
          </p:txBody>
        </p:sp>
        <p:sp>
          <p:nvSpPr>
            <p:cNvPr id="65" name="Title 1">
              <a:extLst>
                <a:ext uri="{FF2B5EF4-FFF2-40B4-BE49-F238E27FC236}">
                  <a16:creationId xmlns:a16="http://schemas.microsoft.com/office/drawing/2014/main" id="{AE1C0F58-BCD4-4DD2-8A0C-644B75621932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7541888" y="4558367"/>
              <a:ext cx="3467008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defRPr/>
              </a:pPr>
              <a:r>
                <a:rPr lang="pt-BR" sz="1400" b="1" kern="0" spc="-5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ALTA CAPACIDADE E VELOCIDADE DE CÓPIA E DIGITALIZAÇÃO</a:t>
              </a:r>
            </a:p>
          </p:txBody>
        </p:sp>
        <p:sp>
          <p:nvSpPr>
            <p:cNvPr id="66" name="Title 1">
              <a:extLst>
                <a:ext uri="{FF2B5EF4-FFF2-40B4-BE49-F238E27FC236}">
                  <a16:creationId xmlns:a16="http://schemas.microsoft.com/office/drawing/2014/main" id="{5634F8A2-9319-4ABA-A8D6-75D13A994A71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7541888" y="5019077"/>
              <a:ext cx="3623418" cy="8156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spcAft>
                  <a:spcPts val="600"/>
                </a:spcAft>
                <a:defRPr/>
              </a:pPr>
              <a:r>
                <a:rPr lang="pt-BR" sz="12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 bandeja superior da suporta até 50 folhas que são copiadas ou digitalizadas de forma automática (ADF).</a:t>
              </a:r>
            </a:p>
            <a:p>
              <a:pPr lvl="0" algn="l">
                <a:spcAft>
                  <a:spcPts val="600"/>
                </a:spcAft>
                <a:defRPr/>
              </a:pPr>
              <a:r>
                <a:rPr lang="pt-BR" sz="1200" b="1" kern="0" dirty="0">
                  <a:solidFill>
                    <a:srgbClr val="CC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Não há mais necessidade de inserir folha por folha para copiar ou digitalizar um documento. </a:t>
              </a:r>
            </a:p>
          </p:txBody>
        </p:sp>
        <p:pic>
          <p:nvPicPr>
            <p:cNvPr id="3" name="Gráfico 2">
              <a:extLst>
                <a:ext uri="{FF2B5EF4-FFF2-40B4-BE49-F238E27FC236}">
                  <a16:creationId xmlns:a16="http://schemas.microsoft.com/office/drawing/2014/main" id="{B66845B2-C664-423F-81D3-63421EB2B1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5981148" y="4736075"/>
              <a:ext cx="914400" cy="914400"/>
            </a:xfrm>
            <a:prstGeom prst="rect">
              <a:avLst/>
            </a:prstGeom>
          </p:spPr>
        </p:pic>
      </p:grp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D7391DFB-A67B-4CBE-B3E8-ACF794E8495F}"/>
              </a:ext>
            </a:extLst>
          </p:cNvPr>
          <p:cNvGrpSpPr/>
          <p:nvPr/>
        </p:nvGrpSpPr>
        <p:grpSpPr>
          <a:xfrm>
            <a:off x="6606789" y="1485222"/>
            <a:ext cx="6226895" cy="1289082"/>
            <a:chOff x="-418773" y="2666060"/>
            <a:chExt cx="6226895" cy="1289082"/>
          </a:xfrm>
        </p:grpSpPr>
        <p:sp>
          <p:nvSpPr>
            <p:cNvPr id="41" name="Paralelogramo 40">
              <a:extLst>
                <a:ext uri="{FF2B5EF4-FFF2-40B4-BE49-F238E27FC236}">
                  <a16:creationId xmlns:a16="http://schemas.microsoft.com/office/drawing/2014/main" id="{7ACFB871-6976-4F16-916E-D573636D3A4C}"/>
                </a:ext>
              </a:extLst>
            </p:cNvPr>
            <p:cNvSpPr/>
            <p:nvPr/>
          </p:nvSpPr>
          <p:spPr>
            <a:xfrm>
              <a:off x="510833" y="2666060"/>
              <a:ext cx="5297289" cy="1289082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85000"/>
              </a:schemeClr>
            </a:solidFill>
            <a:ln cap="rnd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000"/>
            </a:p>
          </p:txBody>
        </p:sp>
        <p:sp>
          <p:nvSpPr>
            <p:cNvPr id="44" name="Title 1">
              <a:extLst>
                <a:ext uri="{FF2B5EF4-FFF2-40B4-BE49-F238E27FC236}">
                  <a16:creationId xmlns:a16="http://schemas.microsoft.com/office/drawing/2014/main" id="{F074252B-DA4F-496F-8A7B-30EDAD759A06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1141967" y="2764221"/>
              <a:ext cx="3467008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defRPr/>
              </a:pPr>
              <a:r>
                <a:rPr lang="pt-BR" sz="1400" b="1" kern="0" spc="-5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VISOR NA BANDEJA</a:t>
              </a:r>
            </a:p>
          </p:txBody>
        </p:sp>
        <p:sp>
          <p:nvSpPr>
            <p:cNvPr id="58" name="Title 1">
              <a:extLst>
                <a:ext uri="{FF2B5EF4-FFF2-40B4-BE49-F238E27FC236}">
                  <a16:creationId xmlns:a16="http://schemas.microsoft.com/office/drawing/2014/main" id="{C0E3B518-5603-4401-A248-9970A67D312C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1141967" y="3041372"/>
              <a:ext cx="3623418" cy="8156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spcAft>
                  <a:spcPts val="600"/>
                </a:spcAft>
                <a:defRPr/>
              </a:pPr>
              <a:r>
                <a:rPr lang="pt-BR" sz="12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Através de um visor transparente, é possível verificar facilmente se ainda há papel na bandeja.</a:t>
              </a:r>
            </a:p>
            <a:p>
              <a:pPr lvl="0" algn="l">
                <a:spcAft>
                  <a:spcPts val="600"/>
                </a:spcAft>
                <a:defRPr/>
              </a:pPr>
              <a:r>
                <a:rPr lang="pt-BR" sz="1200" b="1" kern="0" dirty="0">
                  <a:solidFill>
                    <a:srgbClr val="CC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Abastecimento rápido e sem imprevistos com falta de papel. </a:t>
              </a:r>
            </a:p>
          </p:txBody>
        </p:sp>
        <p:pic>
          <p:nvPicPr>
            <p:cNvPr id="7" name="Gráfico 6">
              <a:extLst>
                <a:ext uri="{FF2B5EF4-FFF2-40B4-BE49-F238E27FC236}">
                  <a16:creationId xmlns:a16="http://schemas.microsoft.com/office/drawing/2014/main" id="{5A38E8A5-8605-43F6-A2E5-7F048308B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rcRect/>
            <a:stretch/>
          </p:blipFill>
          <p:spPr>
            <a:xfrm>
              <a:off x="-418773" y="2853401"/>
              <a:ext cx="914400" cy="914400"/>
            </a:xfrm>
            <a:prstGeom prst="rect">
              <a:avLst/>
            </a:prstGeom>
          </p:spPr>
        </p:pic>
      </p:grpSp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847249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Inúmeros recursos que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2" y="498910"/>
            <a:ext cx="759018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FACILITAM O DIA A DIA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7" name="Agrupar 36">
            <a:extLst>
              <a:ext uri="{FF2B5EF4-FFF2-40B4-BE49-F238E27FC236}">
                <a16:creationId xmlns:a16="http://schemas.microsoft.com/office/drawing/2014/main" id="{155CDC62-69B2-4BFD-B7BA-B14D9EB439FD}"/>
              </a:ext>
            </a:extLst>
          </p:cNvPr>
          <p:cNvGrpSpPr/>
          <p:nvPr/>
        </p:nvGrpSpPr>
        <p:grpSpPr>
          <a:xfrm>
            <a:off x="6606789" y="4694674"/>
            <a:ext cx="6226895" cy="1532890"/>
            <a:chOff x="5981148" y="4422286"/>
            <a:chExt cx="6226895" cy="1532890"/>
          </a:xfrm>
        </p:grpSpPr>
        <p:sp>
          <p:nvSpPr>
            <p:cNvPr id="38" name="Paralelogramo 37">
              <a:extLst>
                <a:ext uri="{FF2B5EF4-FFF2-40B4-BE49-F238E27FC236}">
                  <a16:creationId xmlns:a16="http://schemas.microsoft.com/office/drawing/2014/main" id="{13C77CDA-06DB-4621-AA7D-B7FC6C729AEE}"/>
                </a:ext>
              </a:extLst>
            </p:cNvPr>
            <p:cNvSpPr/>
            <p:nvPr/>
          </p:nvSpPr>
          <p:spPr>
            <a:xfrm>
              <a:off x="6910754" y="4422286"/>
              <a:ext cx="5297289" cy="1532890"/>
            </a:xfrm>
            <a:prstGeom prst="parallelogram">
              <a:avLst>
                <a:gd name="adj" fmla="val 25642"/>
              </a:avLst>
            </a:prstGeom>
            <a:solidFill>
              <a:schemeClr val="bg1">
                <a:alpha val="85000"/>
              </a:schemeClr>
            </a:solidFill>
            <a:ln cap="rnd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000" dirty="0"/>
            </a:p>
          </p:txBody>
        </p:sp>
        <p:sp>
          <p:nvSpPr>
            <p:cNvPr id="39" name="Title 1">
              <a:extLst>
                <a:ext uri="{FF2B5EF4-FFF2-40B4-BE49-F238E27FC236}">
                  <a16:creationId xmlns:a16="http://schemas.microsoft.com/office/drawing/2014/main" id="{3374B775-9DDD-43DD-B393-3A315A3070E6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7541888" y="4531676"/>
              <a:ext cx="3467008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defRPr/>
              </a:pPr>
              <a:r>
                <a:rPr lang="pt-BR" sz="1400" b="1" kern="0" spc="-5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TANQUES DE TINTA</a:t>
              </a:r>
            </a:p>
            <a:p>
              <a:pPr lvl="0" algn="l">
                <a:defRPr/>
              </a:pPr>
              <a:r>
                <a:rPr lang="pt-BR" sz="1400" b="1" kern="0" spc="-50" dirty="0">
                  <a:solidFill>
                    <a:srgbClr val="CC0000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COM VISOR FRONTAL</a:t>
              </a:r>
            </a:p>
          </p:txBody>
        </p:sp>
        <p:sp>
          <p:nvSpPr>
            <p:cNvPr id="40" name="Title 1">
              <a:extLst>
                <a:ext uri="{FF2B5EF4-FFF2-40B4-BE49-F238E27FC236}">
                  <a16:creationId xmlns:a16="http://schemas.microsoft.com/office/drawing/2014/main" id="{250396E6-C948-4A1B-88B6-87A5A0C15CD8}"/>
                </a:ext>
              </a:extLst>
            </p:cNvPr>
            <p:cNvSpPr txBox="1">
              <a:spLocks/>
            </p:cNvSpPr>
            <p:nvPr/>
          </p:nvSpPr>
          <p:spPr bwMode="gray">
            <a:xfrm>
              <a:off x="7541888" y="5022127"/>
              <a:ext cx="3623418" cy="8156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rtlCol="0" anchor="t" anchorCtr="0" compatLnSpc="1">
              <a:prstTxWarp prst="textNoShape">
                <a:avLst/>
              </a:prstTxWarp>
              <a:spAutoFit/>
            </a:bodyPr>
            <a:lstStyle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lang="en-US" sz="3600" b="0" dirty="0">
                  <a:solidFill>
                    <a:srgbClr val="D01D2C"/>
                  </a:solidFill>
                  <a:latin typeface="Optic Sans 301 Medium" pitchFamily="2" charset="0"/>
                  <a:ea typeface="Optic Sans 301 Medium" pitchFamily="2" charset="0"/>
                  <a:cs typeface="Optic Sans 301 Medium" pitchFamily="2" charset="0"/>
                </a:defRPr>
              </a:lvl1pPr>
              <a:lvl2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7169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514337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771506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1028675" algn="l" rtl="0" eaLnBrk="1" fontAlgn="base" hangingPunct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accent1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lvl="0" algn="l">
                <a:spcAft>
                  <a:spcPts val="600"/>
                </a:spcAft>
                <a:defRPr/>
              </a:pPr>
              <a:r>
                <a:rPr lang="pt-BR" sz="1200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Além do design inovador, a linha GX possui visores frontais para verificação imediata dos níveis de tinta. </a:t>
              </a:r>
            </a:p>
            <a:p>
              <a:pPr lvl="0" algn="l">
                <a:spcAft>
                  <a:spcPts val="600"/>
                </a:spcAft>
                <a:defRPr/>
              </a:pPr>
              <a:r>
                <a:rPr lang="pt-BR" sz="1200" b="1" kern="0" dirty="0">
                  <a:solidFill>
                    <a:srgbClr val="CC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Não seja mais surpreendido com paradas repentinas por falta de tinta. </a:t>
              </a:r>
            </a:p>
          </p:txBody>
        </p:sp>
        <p:pic>
          <p:nvPicPr>
            <p:cNvPr id="42" name="Gráfico 41">
              <a:extLst>
                <a:ext uri="{FF2B5EF4-FFF2-40B4-BE49-F238E27FC236}">
                  <a16:creationId xmlns:a16="http://schemas.microsoft.com/office/drawing/2014/main" id="{4BB374C3-EDE6-4C44-A0DC-B710EA6702C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rcRect/>
            <a:stretch/>
          </p:blipFill>
          <p:spPr>
            <a:xfrm>
              <a:off x="5981148" y="4731531"/>
              <a:ext cx="914400" cy="914400"/>
            </a:xfrm>
            <a:prstGeom prst="rect">
              <a:avLst/>
            </a:prstGeom>
          </p:spPr>
        </p:pic>
      </p:grpSp>
      <p:pic>
        <p:nvPicPr>
          <p:cNvPr id="22" name="Picture 12">
            <a:extLst>
              <a:ext uri="{FF2B5EF4-FFF2-40B4-BE49-F238E27FC236}">
                <a16:creationId xmlns:a16="http://schemas.microsoft.com/office/drawing/2014/main" id="{D5AE8391-CB1A-4485-A755-E3770F5453A0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-28947" y="6239085"/>
            <a:ext cx="2417818" cy="64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9703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1.85185E-6 L 0.20182 1.85185E-6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91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375E-6 -4.44444E-6 L 0.20273 -4.44444E-6 " pathEditMode="relative" rAng="0" ptsTypes="AA">
                                      <p:cBhvr>
                                        <p:cTn id="22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3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375E-6 3.7037E-6 L 0.20273 3.7037E-6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3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847249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Especificações: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2" y="498910"/>
            <a:ext cx="759018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GX 6010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12">
            <a:extLst>
              <a:ext uri="{FF2B5EF4-FFF2-40B4-BE49-F238E27FC236}">
                <a16:creationId xmlns:a16="http://schemas.microsoft.com/office/drawing/2014/main" id="{BEBB9E90-88E0-4955-8C09-F150FA1B00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10730" y="6320152"/>
            <a:ext cx="1486398" cy="309666"/>
          </a:xfrm>
          <a:prstGeom prst="rect">
            <a:avLst/>
          </a:prstGeom>
        </p:spPr>
      </p:pic>
      <p:graphicFrame>
        <p:nvGraphicFramePr>
          <p:cNvPr id="34" name="Tabela 3">
            <a:extLst>
              <a:ext uri="{FF2B5EF4-FFF2-40B4-BE49-F238E27FC236}">
                <a16:creationId xmlns:a16="http://schemas.microsoft.com/office/drawing/2014/main" id="{4BCB008D-73C9-40E5-9E5D-71D8C3B1EB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903956"/>
              </p:ext>
            </p:extLst>
          </p:nvPr>
        </p:nvGraphicFramePr>
        <p:xfrm>
          <a:off x="414830" y="1404019"/>
          <a:ext cx="8472494" cy="469749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744006">
                  <a:extLst>
                    <a:ext uri="{9D8B030D-6E8A-4147-A177-3AD203B41FA5}">
                      <a16:colId xmlns:a16="http://schemas.microsoft.com/office/drawing/2014/main" val="1704316661"/>
                    </a:ext>
                  </a:extLst>
                </a:gridCol>
                <a:gridCol w="1542206">
                  <a:extLst>
                    <a:ext uri="{9D8B030D-6E8A-4147-A177-3AD203B41FA5}">
                      <a16:colId xmlns:a16="http://schemas.microsoft.com/office/drawing/2014/main" val="1986830673"/>
                    </a:ext>
                  </a:extLst>
                </a:gridCol>
                <a:gridCol w="4186282">
                  <a:extLst>
                    <a:ext uri="{9D8B030D-6E8A-4147-A177-3AD203B41FA5}">
                      <a16:colId xmlns:a16="http://schemas.microsoft.com/office/drawing/2014/main" val="652279533"/>
                    </a:ext>
                  </a:extLst>
                </a:gridCol>
              </a:tblGrid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Dimensões com a multifuncional fechada (L x P x A)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u="none" strike="noStrike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399 x 410 x 254 mm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9786364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Painel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u="none" strike="noStrike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Touch colorido de 2.7“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3943587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Resolução máxima de impressão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u="none" strike="noStrike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600 x 1200 </a:t>
                      </a:r>
                      <a:r>
                        <a:rPr lang="pt-BR" sz="900" b="0" i="0" u="none" strike="noStrike" kern="1200" baseline="0" dirty="0" err="1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dpi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925849"/>
                  </a:ext>
                </a:extLst>
              </a:tr>
              <a:tr h="190761">
                <a:tc rowSpan="2"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ESAT (A4, página simples)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9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Preto: 45 </a:t>
                      </a:r>
                      <a:r>
                        <a:rPr lang="pt-BR" sz="900" b="0" i="0" u="none" strike="noStrike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ppm</a:t>
                      </a:r>
                      <a:endParaRPr lang="pt-BR" sz="900" b="0" i="0" u="none" strike="noStrike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7447519"/>
                  </a:ext>
                </a:extLst>
              </a:tr>
              <a:tr h="190761">
                <a:tc gridSpan="2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9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Cores: 25 </a:t>
                      </a:r>
                      <a:r>
                        <a:rPr lang="pt-BR" sz="900" b="0" i="0" u="none" strike="noStrike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ppm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4043667"/>
                  </a:ext>
                </a:extLst>
              </a:tr>
              <a:tr h="190761">
                <a:tc row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Capacidade de papel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Suporte traseiro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Até 100 folhas. 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1255611"/>
                  </a:ext>
                </a:extLst>
              </a:tr>
              <a:tr h="190761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Bandeja dianteira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Até 250 folhas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115157"/>
                  </a:ext>
                </a:extLst>
              </a:tr>
              <a:tr h="190761">
                <a:tc rowSpan="3"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Capacidade ADF (Alimentador Automático de Papel)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A4/Carta: Até 50 folhas. 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5249555"/>
                  </a:ext>
                </a:extLst>
              </a:tr>
              <a:tr h="190761">
                <a:tc gridSpan="2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Ofício: Até 10 folhas.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1601962"/>
                  </a:ext>
                </a:extLst>
              </a:tr>
              <a:tr h="190761">
                <a:tc gridSpan="2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Outras: 1 folha. 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522626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ADF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Automático folha simples. 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219130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Digitalização (resolução)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u="none" strike="noStrike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Até 1200 x 1200 </a:t>
                      </a:r>
                      <a:r>
                        <a:rPr lang="pt-BR" sz="900" b="0" i="0" u="none" strike="noStrike" kern="1200" baseline="0" dirty="0" err="1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dpi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9031137"/>
                  </a:ext>
                </a:extLst>
              </a:tr>
              <a:tr h="309987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Envio de arquivos digitalizados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 e-mail, pasta compartilhada na rede, dispositivo de memória USB. 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5267127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Formatos de envio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JPG e PDF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15188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Cartucho de manutenção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8248742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Suporte para diferentes tamanhos de papel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Até 1,20m de comprimento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6670441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Suporte para diferentes tipos de papel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261496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Ethernet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2139004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Wi-Fi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9720889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Porta USB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406347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Fax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Não disponível. 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1490022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Conexão P2P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1454382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Operação simultânea do modo Infra e conexão direta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4987887"/>
                  </a:ext>
                </a:extLst>
              </a:tr>
              <a:tr h="190761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Alimentação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u="none" strike="noStrike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Bivolt - AC 100 V - 240 V   50 Hz / 60 Hz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830736"/>
                  </a:ext>
                </a:extLst>
              </a:tr>
            </a:tbl>
          </a:graphicData>
        </a:graphic>
      </p:graphicFrame>
      <p:grpSp>
        <p:nvGrpSpPr>
          <p:cNvPr id="17" name="Agrupar 16">
            <a:extLst>
              <a:ext uri="{FF2B5EF4-FFF2-40B4-BE49-F238E27FC236}">
                <a16:creationId xmlns:a16="http://schemas.microsoft.com/office/drawing/2014/main" id="{7A2ED0D9-8469-4851-97D4-8A47D03B2D16}"/>
              </a:ext>
            </a:extLst>
          </p:cNvPr>
          <p:cNvGrpSpPr/>
          <p:nvPr/>
        </p:nvGrpSpPr>
        <p:grpSpPr>
          <a:xfrm>
            <a:off x="9238807" y="3777393"/>
            <a:ext cx="3401807" cy="2391735"/>
            <a:chOff x="9183387" y="3777393"/>
            <a:chExt cx="3401807" cy="2391735"/>
          </a:xfrm>
        </p:grpSpPr>
        <p:grpSp>
          <p:nvGrpSpPr>
            <p:cNvPr id="44" name="Agrupar 43">
              <a:extLst>
                <a:ext uri="{FF2B5EF4-FFF2-40B4-BE49-F238E27FC236}">
                  <a16:creationId xmlns:a16="http://schemas.microsoft.com/office/drawing/2014/main" id="{8C89C3AD-A68D-4EDF-BB46-05D88CCA9857}"/>
                </a:ext>
              </a:extLst>
            </p:cNvPr>
            <p:cNvGrpSpPr/>
            <p:nvPr/>
          </p:nvGrpSpPr>
          <p:grpSpPr>
            <a:xfrm>
              <a:off x="9194817" y="4348193"/>
              <a:ext cx="3390377" cy="1820935"/>
              <a:chOff x="9194817" y="1411835"/>
              <a:chExt cx="3390377" cy="1820935"/>
            </a:xfrm>
          </p:grpSpPr>
          <p:sp>
            <p:nvSpPr>
              <p:cNvPr id="58" name="Paralelogramo 57">
                <a:extLst>
                  <a:ext uri="{FF2B5EF4-FFF2-40B4-BE49-F238E27FC236}">
                    <a16:creationId xmlns:a16="http://schemas.microsoft.com/office/drawing/2014/main" id="{31EB7134-C6B6-482B-BEFB-3ECE4C20D383}"/>
                  </a:ext>
                </a:extLst>
              </p:cNvPr>
              <p:cNvSpPr/>
              <p:nvPr/>
            </p:nvSpPr>
            <p:spPr>
              <a:xfrm>
                <a:off x="9194817" y="1411835"/>
                <a:ext cx="3390377" cy="263159"/>
              </a:xfrm>
              <a:prstGeom prst="parallelogram">
                <a:avLst>
                  <a:gd name="adj" fmla="val 25642"/>
                </a:avLst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r>
                  <a:rPr lang="en-US" sz="1000" b="1" dirty="0">
                    <a:latin typeface="Arial Black" panose="020B0A04020102020204" pitchFamily="34" charset="0"/>
                    <a:cs typeface="Arial" panose="020B0604020202020204" pitchFamily="34" charset="0"/>
                  </a:rPr>
                  <a:t>GARANTIA</a:t>
                </a:r>
                <a:endParaRPr lang="pt-BR" sz="1000" b="1" dirty="0">
                  <a:latin typeface="Arial Black" panose="020B0A040201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CaixaDeTexto 58">
                <a:extLst>
                  <a:ext uri="{FF2B5EF4-FFF2-40B4-BE49-F238E27FC236}">
                    <a16:creationId xmlns:a16="http://schemas.microsoft.com/office/drawing/2014/main" id="{BB49B018-BB0E-4BA5-914D-76FB4C9337E9}"/>
                  </a:ext>
                </a:extLst>
              </p:cNvPr>
              <p:cNvSpPr txBox="1"/>
              <p:nvPr/>
            </p:nvSpPr>
            <p:spPr>
              <a:xfrm>
                <a:off x="9612630" y="1770831"/>
                <a:ext cx="2274570" cy="14619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Aft>
                    <a:spcPts val="600"/>
                  </a:spcAft>
                  <a:buClr>
                    <a:srgbClr val="CC0000"/>
                  </a:buClr>
                </a:pP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Linha GX possui </a:t>
                </a:r>
                <a:r>
                  <a:rPr lang="pt-BR" sz="105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garantia de até 3 anos</a:t>
                </a: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ou até 80 mil impressões.</a:t>
                </a:r>
              </a:p>
              <a:p>
                <a:pPr>
                  <a:spcAft>
                    <a:spcPts val="600"/>
                  </a:spcAft>
                  <a:buClr>
                    <a:srgbClr val="CC0000"/>
                  </a:buClr>
                </a:pP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Canon possui assistência técnica autorizada em todo o Brasil e profissionais capacitados para atender as dúvidas dos clientes através do SAC.</a:t>
                </a:r>
              </a:p>
            </p:txBody>
          </p:sp>
        </p:grpSp>
        <p:pic>
          <p:nvPicPr>
            <p:cNvPr id="7" name="Gráfico 6" descr="Selo de Área de Transferência estrutura de tópicos">
              <a:extLst>
                <a:ext uri="{FF2B5EF4-FFF2-40B4-BE49-F238E27FC236}">
                  <a16:creationId xmlns:a16="http://schemas.microsoft.com/office/drawing/2014/main" id="{079015F2-F697-4E7C-916F-60193C7F21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183387" y="3777393"/>
              <a:ext cx="520683" cy="520683"/>
            </a:xfrm>
            <a:prstGeom prst="rect">
              <a:avLst/>
            </a:prstGeom>
          </p:spPr>
        </p:pic>
      </p:grp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E426E720-1CED-4334-8384-B5DDD0927070}"/>
              </a:ext>
            </a:extLst>
          </p:cNvPr>
          <p:cNvGrpSpPr/>
          <p:nvPr/>
        </p:nvGrpSpPr>
        <p:grpSpPr>
          <a:xfrm>
            <a:off x="9238807" y="1777802"/>
            <a:ext cx="3401807" cy="1903754"/>
            <a:chOff x="9183387" y="1404019"/>
            <a:chExt cx="3401807" cy="1903754"/>
          </a:xfrm>
        </p:grpSpPr>
        <p:grpSp>
          <p:nvGrpSpPr>
            <p:cNvPr id="3" name="Agrupar 2">
              <a:extLst>
                <a:ext uri="{FF2B5EF4-FFF2-40B4-BE49-F238E27FC236}">
                  <a16:creationId xmlns:a16="http://schemas.microsoft.com/office/drawing/2014/main" id="{CBD070BA-A294-4363-973B-D068FF26D4AA}"/>
                </a:ext>
              </a:extLst>
            </p:cNvPr>
            <p:cNvGrpSpPr/>
            <p:nvPr/>
          </p:nvGrpSpPr>
          <p:grpSpPr>
            <a:xfrm>
              <a:off x="9194817" y="1979281"/>
              <a:ext cx="3390377" cy="1328492"/>
              <a:chOff x="9194817" y="1411835"/>
              <a:chExt cx="3390377" cy="1328492"/>
            </a:xfrm>
          </p:grpSpPr>
          <p:sp>
            <p:nvSpPr>
              <p:cNvPr id="38" name="Paralelogramo 37">
                <a:extLst>
                  <a:ext uri="{FF2B5EF4-FFF2-40B4-BE49-F238E27FC236}">
                    <a16:creationId xmlns:a16="http://schemas.microsoft.com/office/drawing/2014/main" id="{8C64F6E6-A6EB-4069-AFAA-0329EC29AED0}"/>
                  </a:ext>
                </a:extLst>
              </p:cNvPr>
              <p:cNvSpPr/>
              <p:nvPr/>
            </p:nvSpPr>
            <p:spPr>
              <a:xfrm>
                <a:off x="9194817" y="1411835"/>
                <a:ext cx="3390377" cy="263159"/>
              </a:xfrm>
              <a:prstGeom prst="parallelogram">
                <a:avLst>
                  <a:gd name="adj" fmla="val 25642"/>
                </a:avLst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r>
                  <a:rPr lang="en-US" sz="1000" b="1" dirty="0">
                    <a:latin typeface="Arial Black" panose="020B0A04020102020204" pitchFamily="34" charset="0"/>
                    <a:cs typeface="Arial" panose="020B0604020202020204" pitchFamily="34" charset="0"/>
                  </a:rPr>
                  <a:t>TIPOS DE PAPEL SUPORTADOS</a:t>
                </a:r>
                <a:endParaRPr lang="pt-BR" sz="1000" b="1" dirty="0">
                  <a:latin typeface="Arial Black" panose="020B0A040201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CaixaDeTexto 42">
                <a:extLst>
                  <a:ext uri="{FF2B5EF4-FFF2-40B4-BE49-F238E27FC236}">
                    <a16:creationId xmlns:a16="http://schemas.microsoft.com/office/drawing/2014/main" id="{411B90B9-6127-49FB-AD25-0C4C4F02D234}"/>
                  </a:ext>
                </a:extLst>
              </p:cNvPr>
              <p:cNvSpPr txBox="1"/>
              <p:nvPr/>
            </p:nvSpPr>
            <p:spPr>
              <a:xfrm>
                <a:off x="9612630" y="1770831"/>
                <a:ext cx="2142398" cy="9694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144000" indent="-144000"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</a:pP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Alta gramatura (até 250g/m²). </a:t>
                </a:r>
              </a:p>
              <a:p>
                <a:pPr marL="144000" indent="-144000"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</a:pP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Envelopes.</a:t>
                </a:r>
              </a:p>
              <a:p>
                <a:pPr marL="144000" indent="-144000"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</a:pP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Etiquetas adesivas. </a:t>
                </a:r>
              </a:p>
              <a:p>
                <a:pPr marL="144000" indent="-144000"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</a:pP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Papéis </a:t>
                </a:r>
                <a:r>
                  <a:rPr lang="pt-BR" sz="1050" dirty="0" err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glossy</a:t>
                </a: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e fotográficos. </a:t>
                </a:r>
              </a:p>
            </p:txBody>
          </p:sp>
        </p:grpSp>
        <p:pic>
          <p:nvPicPr>
            <p:cNvPr id="12" name="Gráfico 11" descr="Documento estrutura de tópicos">
              <a:extLst>
                <a:ext uri="{FF2B5EF4-FFF2-40B4-BE49-F238E27FC236}">
                  <a16:creationId xmlns:a16="http://schemas.microsoft.com/office/drawing/2014/main" id="{17975ECC-3FB5-4686-AE45-660BE384C2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183387" y="1404019"/>
              <a:ext cx="520683" cy="520683"/>
            </a:xfrm>
            <a:prstGeom prst="rect">
              <a:avLst/>
            </a:prstGeom>
          </p:spPr>
        </p:pic>
      </p:grpSp>
      <p:grpSp>
        <p:nvGrpSpPr>
          <p:cNvPr id="18" name="Agrupar 17">
            <a:extLst>
              <a:ext uri="{FF2B5EF4-FFF2-40B4-BE49-F238E27FC236}">
                <a16:creationId xmlns:a16="http://schemas.microsoft.com/office/drawing/2014/main" id="{D7566414-22D4-4513-ADC3-D17040CDC040}"/>
              </a:ext>
            </a:extLst>
          </p:cNvPr>
          <p:cNvGrpSpPr/>
          <p:nvPr/>
        </p:nvGrpSpPr>
        <p:grpSpPr>
          <a:xfrm>
            <a:off x="9250237" y="-44431"/>
            <a:ext cx="3639289" cy="1789340"/>
            <a:chOff x="9250237" y="-44431"/>
            <a:chExt cx="3639289" cy="1789340"/>
          </a:xfrm>
        </p:grpSpPr>
        <p:sp>
          <p:nvSpPr>
            <p:cNvPr id="66" name="Paralelogramo 65">
              <a:extLst>
                <a:ext uri="{FF2B5EF4-FFF2-40B4-BE49-F238E27FC236}">
                  <a16:creationId xmlns:a16="http://schemas.microsoft.com/office/drawing/2014/main" id="{A1875EEF-083D-46C3-889D-90F1FA3B9E16}"/>
                </a:ext>
              </a:extLst>
            </p:cNvPr>
            <p:cNvSpPr/>
            <p:nvPr/>
          </p:nvSpPr>
          <p:spPr>
            <a:xfrm>
              <a:off x="9250237" y="-44431"/>
              <a:ext cx="3639289" cy="1592422"/>
            </a:xfrm>
            <a:prstGeom prst="parallelogram">
              <a:avLst>
                <a:gd name="adj" fmla="val 25642"/>
              </a:avLst>
            </a:prstGeom>
            <a:noFill/>
            <a:ln cap="rnd">
              <a:solidFill>
                <a:srgbClr val="CC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endParaRPr lang="pt-BR" sz="1000" b="1" dirty="0"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1" name="Imagem 60">
              <a:extLst>
                <a:ext uri="{FF2B5EF4-FFF2-40B4-BE49-F238E27FC236}">
                  <a16:creationId xmlns:a16="http://schemas.microsoft.com/office/drawing/2014/main" id="{E0CDAE60-2B7D-486B-9B7F-67D2606C94E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833" t="-19029" b="-1"/>
            <a:stretch/>
          </p:blipFill>
          <p:spPr>
            <a:xfrm>
              <a:off x="9893769" y="221562"/>
              <a:ext cx="1702486" cy="15233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0994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2.08333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2.5E-6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9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0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accel="48000" decel="50667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accel="48000" decel="50667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accel="48000" decel="50667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" accel="40000" decel="49333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2.08333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2.5E-6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accel="48000" decel="50667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accel="48000" decel="50667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accel="48000" decel="50667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" accel="40000" decel="49333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847249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Especificações: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2" y="498910"/>
            <a:ext cx="759018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GX 7010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12">
            <a:extLst>
              <a:ext uri="{FF2B5EF4-FFF2-40B4-BE49-F238E27FC236}">
                <a16:creationId xmlns:a16="http://schemas.microsoft.com/office/drawing/2014/main" id="{BEBB9E90-88E0-4955-8C09-F150FA1B00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10730" y="6320152"/>
            <a:ext cx="1486398" cy="309666"/>
          </a:xfrm>
          <a:prstGeom prst="rect">
            <a:avLst/>
          </a:prstGeom>
        </p:spPr>
      </p:pic>
      <p:graphicFrame>
        <p:nvGraphicFramePr>
          <p:cNvPr id="34" name="Tabela 3">
            <a:extLst>
              <a:ext uri="{FF2B5EF4-FFF2-40B4-BE49-F238E27FC236}">
                <a16:creationId xmlns:a16="http://schemas.microsoft.com/office/drawing/2014/main" id="{4BCB008D-73C9-40E5-9E5D-71D8C3B1EB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2302517"/>
              </p:ext>
            </p:extLst>
          </p:nvPr>
        </p:nvGraphicFramePr>
        <p:xfrm>
          <a:off x="414830" y="1404019"/>
          <a:ext cx="8472494" cy="469750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3008264">
                  <a:extLst>
                    <a:ext uri="{9D8B030D-6E8A-4147-A177-3AD203B41FA5}">
                      <a16:colId xmlns:a16="http://schemas.microsoft.com/office/drawing/2014/main" val="1704316661"/>
                    </a:ext>
                  </a:extLst>
                </a:gridCol>
                <a:gridCol w="1277948">
                  <a:extLst>
                    <a:ext uri="{9D8B030D-6E8A-4147-A177-3AD203B41FA5}">
                      <a16:colId xmlns:a16="http://schemas.microsoft.com/office/drawing/2014/main" val="1986830673"/>
                    </a:ext>
                  </a:extLst>
                </a:gridCol>
                <a:gridCol w="4186282">
                  <a:extLst>
                    <a:ext uri="{9D8B030D-6E8A-4147-A177-3AD203B41FA5}">
                      <a16:colId xmlns:a16="http://schemas.microsoft.com/office/drawing/2014/main" val="652279533"/>
                    </a:ext>
                  </a:extLst>
                </a:gridCol>
              </a:tblGrid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Dimensões com a multifuncional fechada (L x P x A)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u="none" strike="noStrike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399 x 410 x 314 mm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9786364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Painel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u="none" strike="noStrike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Touch colorido de 2.7“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3943587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Resolução máxima de impressão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u="none" strike="noStrike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600 x 1200 </a:t>
                      </a:r>
                      <a:r>
                        <a:rPr lang="pt-BR" sz="900" b="0" i="0" u="none" strike="noStrike" kern="1200" baseline="0" dirty="0" err="1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dpi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925849"/>
                  </a:ext>
                </a:extLst>
              </a:tr>
              <a:tr h="187900">
                <a:tc rowSpan="2"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ESAT (A4, página simples)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9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Preto: 45 </a:t>
                      </a:r>
                      <a:r>
                        <a:rPr lang="pt-BR" sz="900" b="0" i="0" u="none" strike="noStrike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ppm</a:t>
                      </a:r>
                      <a:endParaRPr lang="pt-BR" sz="900" b="0" i="0" u="none" strike="noStrike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7447519"/>
                  </a:ext>
                </a:extLst>
              </a:tr>
              <a:tr h="187900">
                <a:tc gridSpan="2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9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Cores: 25 </a:t>
                      </a:r>
                      <a:r>
                        <a:rPr lang="pt-BR" sz="900" b="0" i="0" u="none" strike="noStrike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ppm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4043667"/>
                  </a:ext>
                </a:extLst>
              </a:tr>
              <a:tr h="187900">
                <a:tc rowSpan="3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Capacidade de papel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Suporte traseiro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Até 100 folhas. 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1255611"/>
                  </a:ext>
                </a:extLst>
              </a:tr>
              <a:tr h="18790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Bandeja dianteira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Bandeja superior: Até 250 folhas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115157"/>
                  </a:ext>
                </a:extLst>
              </a:tr>
              <a:tr h="18790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Bandeja inferior: Até 250 folhas. 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4242260"/>
                  </a:ext>
                </a:extLst>
              </a:tr>
              <a:tr h="187900">
                <a:tc rowSpan="3"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Capacidade ADF (Alimentador Automático de Papel)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A4/Carta: Até 50 folhas. 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5249555"/>
                  </a:ext>
                </a:extLst>
              </a:tr>
              <a:tr h="187900">
                <a:tc gridSpan="2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Ofício: Até 10 folhas.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1601962"/>
                  </a:ext>
                </a:extLst>
              </a:tr>
              <a:tr h="187900">
                <a:tc gridSpan="2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Outras: 1 folha. 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522626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ADF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Automático frente e verso de passagem única. 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219130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Digitalização (resolução)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u="none" strike="noStrike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Até 1200 x 1200 </a:t>
                      </a:r>
                      <a:r>
                        <a:rPr lang="pt-BR" sz="900" b="0" i="0" u="none" strike="noStrike" kern="1200" baseline="0" dirty="0" err="1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dpi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9031137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Envio de arquivos digitalizados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 e-mail, pasta compartilhada na rede, dispositivo de memória USB. 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5267127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Formatos de envio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JPG e PDF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15188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Cartucho de manutenção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8248742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Suporte para diferentes tamanhos de papel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Até 1,20m de comprimento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6670441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Suporte para diferentes tipos de papel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261496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Ethernet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2139004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Wi-Fi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9720889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Porta USB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406347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Fax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1490022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Conexão P2P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1454382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Operação simultânea do modo Infra e conexão direta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✓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4987887"/>
                  </a:ext>
                </a:extLst>
              </a:tr>
              <a:tr h="187900">
                <a:tc gridSpan="2">
                  <a:txBody>
                    <a:bodyPr/>
                    <a:lstStyle/>
                    <a:p>
                      <a:r>
                        <a:rPr lang="pt-B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Alimentação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900" b="0" i="0" u="none" strike="noStrike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Bivolt - AC 100 V - 240 V   50 Hz / 60 Hz</a:t>
                      </a:r>
                      <a:endParaRPr lang="pt-B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830736"/>
                  </a:ext>
                </a:extLst>
              </a:tr>
            </a:tbl>
          </a:graphicData>
        </a:graphic>
      </p:graphicFrame>
      <p:grpSp>
        <p:nvGrpSpPr>
          <p:cNvPr id="17" name="Agrupar 16">
            <a:extLst>
              <a:ext uri="{FF2B5EF4-FFF2-40B4-BE49-F238E27FC236}">
                <a16:creationId xmlns:a16="http://schemas.microsoft.com/office/drawing/2014/main" id="{7A2ED0D9-8469-4851-97D4-8A47D03B2D16}"/>
              </a:ext>
            </a:extLst>
          </p:cNvPr>
          <p:cNvGrpSpPr/>
          <p:nvPr/>
        </p:nvGrpSpPr>
        <p:grpSpPr>
          <a:xfrm>
            <a:off x="9238807" y="3777393"/>
            <a:ext cx="3401807" cy="2391735"/>
            <a:chOff x="9183387" y="3777393"/>
            <a:chExt cx="3401807" cy="2391735"/>
          </a:xfrm>
        </p:grpSpPr>
        <p:grpSp>
          <p:nvGrpSpPr>
            <p:cNvPr id="44" name="Agrupar 43">
              <a:extLst>
                <a:ext uri="{FF2B5EF4-FFF2-40B4-BE49-F238E27FC236}">
                  <a16:creationId xmlns:a16="http://schemas.microsoft.com/office/drawing/2014/main" id="{8C89C3AD-A68D-4EDF-BB46-05D88CCA9857}"/>
                </a:ext>
              </a:extLst>
            </p:cNvPr>
            <p:cNvGrpSpPr/>
            <p:nvPr/>
          </p:nvGrpSpPr>
          <p:grpSpPr>
            <a:xfrm>
              <a:off x="9194817" y="4348193"/>
              <a:ext cx="3390377" cy="1820935"/>
              <a:chOff x="9194817" y="1411835"/>
              <a:chExt cx="3390377" cy="1820935"/>
            </a:xfrm>
          </p:grpSpPr>
          <p:sp>
            <p:nvSpPr>
              <p:cNvPr id="58" name="Paralelogramo 57">
                <a:extLst>
                  <a:ext uri="{FF2B5EF4-FFF2-40B4-BE49-F238E27FC236}">
                    <a16:creationId xmlns:a16="http://schemas.microsoft.com/office/drawing/2014/main" id="{31EB7134-C6B6-482B-BEFB-3ECE4C20D383}"/>
                  </a:ext>
                </a:extLst>
              </p:cNvPr>
              <p:cNvSpPr/>
              <p:nvPr/>
            </p:nvSpPr>
            <p:spPr>
              <a:xfrm>
                <a:off x="9194817" y="1411835"/>
                <a:ext cx="3390377" cy="263159"/>
              </a:xfrm>
              <a:prstGeom prst="parallelogram">
                <a:avLst>
                  <a:gd name="adj" fmla="val 25642"/>
                </a:avLst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r>
                  <a:rPr lang="en-US" sz="1000" b="1" dirty="0">
                    <a:latin typeface="Arial Black" panose="020B0A04020102020204" pitchFamily="34" charset="0"/>
                    <a:cs typeface="Arial" panose="020B0604020202020204" pitchFamily="34" charset="0"/>
                  </a:rPr>
                  <a:t>GARANTIA</a:t>
                </a:r>
                <a:endParaRPr lang="pt-BR" sz="1000" b="1" dirty="0">
                  <a:latin typeface="Arial Black" panose="020B0A040201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CaixaDeTexto 58">
                <a:extLst>
                  <a:ext uri="{FF2B5EF4-FFF2-40B4-BE49-F238E27FC236}">
                    <a16:creationId xmlns:a16="http://schemas.microsoft.com/office/drawing/2014/main" id="{BB49B018-BB0E-4BA5-914D-76FB4C9337E9}"/>
                  </a:ext>
                </a:extLst>
              </p:cNvPr>
              <p:cNvSpPr txBox="1"/>
              <p:nvPr/>
            </p:nvSpPr>
            <p:spPr>
              <a:xfrm>
                <a:off x="9612630" y="1770831"/>
                <a:ext cx="2274570" cy="14619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Aft>
                    <a:spcPts val="600"/>
                  </a:spcAft>
                  <a:buClr>
                    <a:srgbClr val="CC0000"/>
                  </a:buClr>
                </a:pP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Linha GX possui </a:t>
                </a:r>
                <a:r>
                  <a:rPr lang="pt-BR" sz="1050" dirty="0">
                    <a:solidFill>
                      <a:srgbClr val="CC0000"/>
                    </a:solidFill>
                    <a:latin typeface="Arial Black" panose="020B0A04020102020204" pitchFamily="34" charset="0"/>
                    <a:cs typeface="Arial" panose="020B0604020202020204" pitchFamily="34" charset="0"/>
                  </a:rPr>
                  <a:t>garantia de até 3 anos</a:t>
                </a: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ou até 80 mil impressões.</a:t>
                </a:r>
              </a:p>
              <a:p>
                <a:pPr>
                  <a:spcAft>
                    <a:spcPts val="600"/>
                  </a:spcAft>
                  <a:buClr>
                    <a:srgbClr val="CC0000"/>
                  </a:buClr>
                </a:pP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Canon possui assistência técnica autorizada em todo o Brasil e profissionais capacitados para atender as dúvidas dos clientes através do SAC.</a:t>
                </a:r>
              </a:p>
            </p:txBody>
          </p:sp>
        </p:grpSp>
        <p:pic>
          <p:nvPicPr>
            <p:cNvPr id="7" name="Gráfico 6" descr="Selo de Área de Transferência estrutura de tópicos">
              <a:extLst>
                <a:ext uri="{FF2B5EF4-FFF2-40B4-BE49-F238E27FC236}">
                  <a16:creationId xmlns:a16="http://schemas.microsoft.com/office/drawing/2014/main" id="{079015F2-F697-4E7C-916F-60193C7F214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183387" y="3777393"/>
              <a:ext cx="520683" cy="520683"/>
            </a:xfrm>
            <a:prstGeom prst="rect">
              <a:avLst/>
            </a:prstGeom>
          </p:spPr>
        </p:pic>
      </p:grp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E426E720-1CED-4334-8384-B5DDD0927070}"/>
              </a:ext>
            </a:extLst>
          </p:cNvPr>
          <p:cNvGrpSpPr/>
          <p:nvPr/>
        </p:nvGrpSpPr>
        <p:grpSpPr>
          <a:xfrm>
            <a:off x="9238807" y="1777802"/>
            <a:ext cx="3401807" cy="1903754"/>
            <a:chOff x="9183387" y="1404019"/>
            <a:chExt cx="3401807" cy="1903754"/>
          </a:xfrm>
        </p:grpSpPr>
        <p:grpSp>
          <p:nvGrpSpPr>
            <p:cNvPr id="3" name="Agrupar 2">
              <a:extLst>
                <a:ext uri="{FF2B5EF4-FFF2-40B4-BE49-F238E27FC236}">
                  <a16:creationId xmlns:a16="http://schemas.microsoft.com/office/drawing/2014/main" id="{CBD070BA-A294-4363-973B-D068FF26D4AA}"/>
                </a:ext>
              </a:extLst>
            </p:cNvPr>
            <p:cNvGrpSpPr/>
            <p:nvPr/>
          </p:nvGrpSpPr>
          <p:grpSpPr>
            <a:xfrm>
              <a:off x="9194817" y="1979281"/>
              <a:ext cx="3390377" cy="1328492"/>
              <a:chOff x="9194817" y="1411835"/>
              <a:chExt cx="3390377" cy="1328492"/>
            </a:xfrm>
          </p:grpSpPr>
          <p:sp>
            <p:nvSpPr>
              <p:cNvPr id="38" name="Paralelogramo 37">
                <a:extLst>
                  <a:ext uri="{FF2B5EF4-FFF2-40B4-BE49-F238E27FC236}">
                    <a16:creationId xmlns:a16="http://schemas.microsoft.com/office/drawing/2014/main" id="{8C64F6E6-A6EB-4069-AFAA-0329EC29AED0}"/>
                  </a:ext>
                </a:extLst>
              </p:cNvPr>
              <p:cNvSpPr/>
              <p:nvPr/>
            </p:nvSpPr>
            <p:spPr>
              <a:xfrm>
                <a:off x="9194817" y="1411835"/>
                <a:ext cx="3390377" cy="263159"/>
              </a:xfrm>
              <a:prstGeom prst="parallelogram">
                <a:avLst>
                  <a:gd name="adj" fmla="val 25642"/>
                </a:avLst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r>
                  <a:rPr lang="en-US" sz="1000" b="1" dirty="0">
                    <a:latin typeface="Arial Black" panose="020B0A04020102020204" pitchFamily="34" charset="0"/>
                    <a:cs typeface="Arial" panose="020B0604020202020204" pitchFamily="34" charset="0"/>
                  </a:rPr>
                  <a:t>TIPOS DE PAPEL SUPORTADOS</a:t>
                </a:r>
                <a:endParaRPr lang="pt-BR" sz="1000" b="1" dirty="0">
                  <a:latin typeface="Arial Black" panose="020B0A040201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CaixaDeTexto 42">
                <a:extLst>
                  <a:ext uri="{FF2B5EF4-FFF2-40B4-BE49-F238E27FC236}">
                    <a16:creationId xmlns:a16="http://schemas.microsoft.com/office/drawing/2014/main" id="{411B90B9-6127-49FB-AD25-0C4C4F02D234}"/>
                  </a:ext>
                </a:extLst>
              </p:cNvPr>
              <p:cNvSpPr txBox="1"/>
              <p:nvPr/>
            </p:nvSpPr>
            <p:spPr>
              <a:xfrm>
                <a:off x="9612630" y="1770831"/>
                <a:ext cx="2142398" cy="9694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144000" indent="-144000"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</a:pP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Alta gramatura (até 250g/m²). </a:t>
                </a:r>
              </a:p>
              <a:p>
                <a:pPr marL="144000" indent="-144000"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</a:pP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Envelopes.</a:t>
                </a:r>
              </a:p>
              <a:p>
                <a:pPr marL="144000" indent="-144000"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</a:pP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Etiquetas adesivas. </a:t>
                </a:r>
              </a:p>
              <a:p>
                <a:pPr marL="144000" indent="-144000">
                  <a:spcAft>
                    <a:spcPts val="600"/>
                  </a:spcAft>
                  <a:buClr>
                    <a:srgbClr val="CC0000"/>
                  </a:buClr>
                  <a:buFont typeface="Arial" panose="020B0604020202020204" pitchFamily="34" charset="0"/>
                  <a:buChar char="•"/>
                </a:pP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Papéis </a:t>
                </a:r>
                <a:r>
                  <a:rPr lang="pt-BR" sz="1050" dirty="0" err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glossy</a:t>
                </a:r>
                <a:r>
                  <a:rPr lang="pt-BR" sz="105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e fotográficos. </a:t>
                </a:r>
              </a:p>
            </p:txBody>
          </p:sp>
        </p:grpSp>
        <p:pic>
          <p:nvPicPr>
            <p:cNvPr id="12" name="Gráfico 11" descr="Documento estrutura de tópicos">
              <a:extLst>
                <a:ext uri="{FF2B5EF4-FFF2-40B4-BE49-F238E27FC236}">
                  <a16:creationId xmlns:a16="http://schemas.microsoft.com/office/drawing/2014/main" id="{17975ECC-3FB5-4686-AE45-660BE384C2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183387" y="1404019"/>
              <a:ext cx="520683" cy="520683"/>
            </a:xfrm>
            <a:prstGeom prst="rect">
              <a:avLst/>
            </a:prstGeom>
          </p:spPr>
        </p:pic>
      </p:grpSp>
      <p:grpSp>
        <p:nvGrpSpPr>
          <p:cNvPr id="18" name="Agrupar 17">
            <a:extLst>
              <a:ext uri="{FF2B5EF4-FFF2-40B4-BE49-F238E27FC236}">
                <a16:creationId xmlns:a16="http://schemas.microsoft.com/office/drawing/2014/main" id="{D7566414-22D4-4513-ADC3-D17040CDC040}"/>
              </a:ext>
            </a:extLst>
          </p:cNvPr>
          <p:cNvGrpSpPr/>
          <p:nvPr/>
        </p:nvGrpSpPr>
        <p:grpSpPr>
          <a:xfrm>
            <a:off x="9250237" y="-44431"/>
            <a:ext cx="3639289" cy="1789340"/>
            <a:chOff x="9250237" y="-44431"/>
            <a:chExt cx="3639289" cy="1789340"/>
          </a:xfrm>
        </p:grpSpPr>
        <p:sp>
          <p:nvSpPr>
            <p:cNvPr id="66" name="Paralelogramo 65">
              <a:extLst>
                <a:ext uri="{FF2B5EF4-FFF2-40B4-BE49-F238E27FC236}">
                  <a16:creationId xmlns:a16="http://schemas.microsoft.com/office/drawing/2014/main" id="{A1875EEF-083D-46C3-889D-90F1FA3B9E16}"/>
                </a:ext>
              </a:extLst>
            </p:cNvPr>
            <p:cNvSpPr/>
            <p:nvPr/>
          </p:nvSpPr>
          <p:spPr>
            <a:xfrm>
              <a:off x="9250237" y="-44431"/>
              <a:ext cx="3639289" cy="1592422"/>
            </a:xfrm>
            <a:prstGeom prst="parallelogram">
              <a:avLst>
                <a:gd name="adj" fmla="val 25642"/>
              </a:avLst>
            </a:prstGeom>
            <a:noFill/>
            <a:ln cap="rnd">
              <a:solidFill>
                <a:srgbClr val="CC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endParaRPr lang="pt-BR" sz="1000" b="1" dirty="0"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1" name="Imagem 60" descr="Impressora preta sobre fundo branco&#10;&#10;Descrição gerada automaticamente">
              <a:extLst>
                <a:ext uri="{FF2B5EF4-FFF2-40B4-BE49-F238E27FC236}">
                  <a16:creationId xmlns:a16="http://schemas.microsoft.com/office/drawing/2014/main" id="{E0CDAE60-2B7D-486B-9B7F-67D2606C94E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893769" y="221562"/>
              <a:ext cx="1702486" cy="15233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041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2.08333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2.5E-6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9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0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accel="48000" decel="50667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accel="48000" decel="50667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accel="48000" decel="50667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" accel="40000" decel="49333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2.08333E-7 3.7037E-6 L 0.42552 3.7037E-6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2.5E-6 3.33333E-6 L 0.39883 3.33333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accel="48000" decel="50667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accel="48000" decel="50667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accel="48000" decel="50667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" accel="40000" decel="49333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m 43">
            <a:extLst>
              <a:ext uri="{FF2B5EF4-FFF2-40B4-BE49-F238E27FC236}">
                <a16:creationId xmlns:a16="http://schemas.microsoft.com/office/drawing/2014/main" id="{75290BBC-A46F-49FE-960E-12232EBE4F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-1" y="3683935"/>
            <a:ext cx="6095999" cy="3174064"/>
          </a:xfrm>
          <a:prstGeom prst="rect">
            <a:avLst/>
          </a:prstGeom>
          <a:gradFill>
            <a:gsLst>
              <a:gs pos="0">
                <a:srgbClr val="CC0000">
                  <a:alpha val="0"/>
                </a:srgbClr>
              </a:gs>
              <a:gs pos="100000">
                <a:srgbClr val="CC0000"/>
              </a:gs>
            </a:gsLst>
            <a:lin ang="0" scaled="0"/>
          </a:gradFill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C20E0087-C868-4E15-B609-2A98E4E157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5999" y="3683936"/>
            <a:ext cx="6095999" cy="3174064"/>
          </a:xfrm>
          <a:prstGeom prst="rect">
            <a:avLst/>
          </a:prstGeom>
          <a:gradFill>
            <a:gsLst>
              <a:gs pos="0">
                <a:srgbClr val="CC0000">
                  <a:alpha val="0"/>
                </a:srgbClr>
              </a:gs>
              <a:gs pos="100000">
                <a:srgbClr val="CC0000"/>
              </a:gs>
            </a:gsLst>
            <a:lin ang="0" scaled="0"/>
          </a:gradFill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EC48483E-2F7D-4E0B-B7AD-6B6369DBE7A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6096000" y="1"/>
            <a:ext cx="6095999" cy="3683933"/>
          </a:xfrm>
          <a:prstGeom prst="rect">
            <a:avLst/>
          </a:prstGeom>
          <a:gradFill>
            <a:gsLst>
              <a:gs pos="0">
                <a:srgbClr val="CC0000">
                  <a:alpha val="0"/>
                </a:srgbClr>
              </a:gs>
              <a:gs pos="100000">
                <a:srgbClr val="CC0000"/>
              </a:gs>
            </a:gsLst>
            <a:lin ang="0" scaled="0"/>
          </a:gradFill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33957CF-FCE1-4E9E-BA1F-8D713E45679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1"/>
            <a:ext cx="6095999" cy="3683934"/>
          </a:xfrm>
          <a:prstGeom prst="rect">
            <a:avLst/>
          </a:prstGeom>
          <a:gradFill>
            <a:gsLst>
              <a:gs pos="0">
                <a:srgbClr val="CC0000">
                  <a:alpha val="0"/>
                </a:srgbClr>
              </a:gs>
              <a:gs pos="100000">
                <a:srgbClr val="CC0000"/>
              </a:gs>
            </a:gsLst>
            <a:lin ang="0" scaled="0"/>
          </a:gradFill>
        </p:spPr>
      </p:pic>
      <p:cxnSp>
        <p:nvCxnSpPr>
          <p:cNvPr id="3" name="Conector reto 2">
            <a:extLst>
              <a:ext uri="{FF2B5EF4-FFF2-40B4-BE49-F238E27FC236}">
                <a16:creationId xmlns:a16="http://schemas.microsoft.com/office/drawing/2014/main" id="{1045610E-7C49-423E-923B-149A465C9C5B}"/>
              </a:ext>
            </a:extLst>
          </p:cNvPr>
          <p:cNvCxnSpPr>
            <a:cxnSpLocks/>
            <a:stCxn id="52" idx="4"/>
          </p:cNvCxnSpPr>
          <p:nvPr/>
        </p:nvCxnSpPr>
        <p:spPr>
          <a:xfrm>
            <a:off x="6095999" y="5071748"/>
            <a:ext cx="0" cy="228225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reto 45">
            <a:extLst>
              <a:ext uri="{FF2B5EF4-FFF2-40B4-BE49-F238E27FC236}">
                <a16:creationId xmlns:a16="http://schemas.microsoft.com/office/drawing/2014/main" id="{593678A4-D0DF-4048-B357-07A375440A42}"/>
              </a:ext>
            </a:extLst>
          </p:cNvPr>
          <p:cNvCxnSpPr>
            <a:cxnSpLocks/>
          </p:cNvCxnSpPr>
          <p:nvPr/>
        </p:nvCxnSpPr>
        <p:spPr>
          <a:xfrm>
            <a:off x="-160422" y="3678358"/>
            <a:ext cx="4836497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Elipse 49">
            <a:extLst>
              <a:ext uri="{FF2B5EF4-FFF2-40B4-BE49-F238E27FC236}">
                <a16:creationId xmlns:a16="http://schemas.microsoft.com/office/drawing/2014/main" id="{2A003F79-18AB-4632-A60C-C11E6532EBD6}"/>
              </a:ext>
            </a:extLst>
          </p:cNvPr>
          <p:cNvSpPr>
            <a:spLocks noChangeAspect="1"/>
          </p:cNvSpPr>
          <p:nvPr/>
        </p:nvSpPr>
        <p:spPr>
          <a:xfrm>
            <a:off x="4832198" y="2414557"/>
            <a:ext cx="2527602" cy="252760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1" name="Imagem 50" descr="Tela de um aparelho eletrônico&#10;&#10;Descrição gerada automaticamente com confiança média">
            <a:extLst>
              <a:ext uri="{FF2B5EF4-FFF2-40B4-BE49-F238E27FC236}">
                <a16:creationId xmlns:a16="http://schemas.microsoft.com/office/drawing/2014/main" id="{5E57CFEF-1C0B-4110-A6FF-5A75DBD72BB3}"/>
              </a:ext>
            </a:extLst>
          </p:cNvPr>
          <p:cNvPicPr>
            <a:picLocks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30" r="22755"/>
          <a:stretch/>
        </p:blipFill>
        <p:spPr>
          <a:xfrm>
            <a:off x="5214464" y="2796828"/>
            <a:ext cx="1763070" cy="1763060"/>
          </a:xfrm>
          <a:prstGeom prst="rect">
            <a:avLst/>
          </a:prstGeom>
        </p:spPr>
      </p:pic>
      <p:sp>
        <p:nvSpPr>
          <p:cNvPr id="52" name="Elipse 51">
            <a:extLst>
              <a:ext uri="{FF2B5EF4-FFF2-40B4-BE49-F238E27FC236}">
                <a16:creationId xmlns:a16="http://schemas.microsoft.com/office/drawing/2014/main" id="{71E8C02F-DC4E-4709-903F-B837AD43E259}"/>
              </a:ext>
            </a:extLst>
          </p:cNvPr>
          <p:cNvSpPr>
            <a:spLocks noChangeAspect="1"/>
          </p:cNvSpPr>
          <p:nvPr/>
        </p:nvSpPr>
        <p:spPr>
          <a:xfrm>
            <a:off x="4702609" y="2284968"/>
            <a:ext cx="2786780" cy="2786780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54" name="Conector reto 53">
            <a:extLst>
              <a:ext uri="{FF2B5EF4-FFF2-40B4-BE49-F238E27FC236}">
                <a16:creationId xmlns:a16="http://schemas.microsoft.com/office/drawing/2014/main" id="{91C91829-3BF8-46E6-88BD-45A56F2C1C01}"/>
              </a:ext>
            </a:extLst>
          </p:cNvPr>
          <p:cNvCxnSpPr>
            <a:cxnSpLocks/>
            <a:endCxn id="52" idx="0"/>
          </p:cNvCxnSpPr>
          <p:nvPr/>
        </p:nvCxnSpPr>
        <p:spPr>
          <a:xfrm>
            <a:off x="6095999" y="-187396"/>
            <a:ext cx="0" cy="247236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to 56">
            <a:extLst>
              <a:ext uri="{FF2B5EF4-FFF2-40B4-BE49-F238E27FC236}">
                <a16:creationId xmlns:a16="http://schemas.microsoft.com/office/drawing/2014/main" id="{D0AB9D83-C2F0-4D90-95BA-1D088CE64970}"/>
              </a:ext>
            </a:extLst>
          </p:cNvPr>
          <p:cNvCxnSpPr>
            <a:cxnSpLocks/>
            <a:stCxn id="52" idx="6"/>
          </p:cNvCxnSpPr>
          <p:nvPr/>
        </p:nvCxnSpPr>
        <p:spPr>
          <a:xfrm>
            <a:off x="7489389" y="3678358"/>
            <a:ext cx="486303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644023"/>
            <a:ext cx="823587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4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 um </a:t>
            </a:r>
            <a:r>
              <a:rPr lang="pt-BR" sz="1400" b="1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 moderno e compacto</a:t>
            </a:r>
            <a:r>
              <a:rPr lang="pt-BR" sz="1400" kern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 linha GX cabe perfeitamente em qualquer um destes lugares!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1" y="226551"/>
            <a:ext cx="823587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POR QUE A LINHA GX É IDEAL PARA VOCÊ?</a:t>
            </a:r>
          </a:p>
        </p:txBody>
      </p:sp>
      <p:grpSp>
        <p:nvGrpSpPr>
          <p:cNvPr id="107" name="Agrupar 106">
            <a:extLst>
              <a:ext uri="{FF2B5EF4-FFF2-40B4-BE49-F238E27FC236}">
                <a16:creationId xmlns:a16="http://schemas.microsoft.com/office/drawing/2014/main" id="{2614E8FA-6E03-4758-BB53-D57568794853}"/>
              </a:ext>
            </a:extLst>
          </p:cNvPr>
          <p:cNvGrpSpPr/>
          <p:nvPr/>
        </p:nvGrpSpPr>
        <p:grpSpPr>
          <a:xfrm>
            <a:off x="-715062" y="4925567"/>
            <a:ext cx="3762983" cy="1100561"/>
            <a:chOff x="-715062" y="5046880"/>
            <a:chExt cx="3762983" cy="1100561"/>
          </a:xfrm>
        </p:grpSpPr>
        <p:grpSp>
          <p:nvGrpSpPr>
            <p:cNvPr id="30" name="Agrupar 29">
              <a:extLst>
                <a:ext uri="{FF2B5EF4-FFF2-40B4-BE49-F238E27FC236}">
                  <a16:creationId xmlns:a16="http://schemas.microsoft.com/office/drawing/2014/main" id="{61F8F672-226F-45F8-B58C-9CDCE0472940}"/>
                </a:ext>
              </a:extLst>
            </p:cNvPr>
            <p:cNvGrpSpPr/>
            <p:nvPr/>
          </p:nvGrpSpPr>
          <p:grpSpPr>
            <a:xfrm>
              <a:off x="-715062" y="5182686"/>
              <a:ext cx="3602956" cy="964755"/>
              <a:chOff x="-715062" y="5008398"/>
              <a:chExt cx="3602956" cy="964755"/>
            </a:xfrm>
          </p:grpSpPr>
          <p:sp>
            <p:nvSpPr>
              <p:cNvPr id="75" name="Paralelogramo 74">
                <a:extLst>
                  <a:ext uri="{FF2B5EF4-FFF2-40B4-BE49-F238E27FC236}">
                    <a16:creationId xmlns:a16="http://schemas.microsoft.com/office/drawing/2014/main" id="{C2D7080C-4067-4F65-9B5C-ABDD84439D53}"/>
                  </a:ext>
                </a:extLst>
              </p:cNvPr>
              <p:cNvSpPr/>
              <p:nvPr/>
            </p:nvSpPr>
            <p:spPr>
              <a:xfrm>
                <a:off x="-715062" y="5008398"/>
                <a:ext cx="3602956" cy="964755"/>
              </a:xfrm>
              <a:prstGeom prst="parallelogram">
                <a:avLst>
                  <a:gd name="adj" fmla="val 25642"/>
                </a:avLst>
              </a:prstGeom>
              <a:solidFill>
                <a:schemeClr val="bg1">
                  <a:alpha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 sz="1400"/>
              </a:p>
            </p:txBody>
          </p:sp>
          <p:grpSp>
            <p:nvGrpSpPr>
              <p:cNvPr id="18" name="Agrupar 17">
                <a:extLst>
                  <a:ext uri="{FF2B5EF4-FFF2-40B4-BE49-F238E27FC236}">
                    <a16:creationId xmlns:a16="http://schemas.microsoft.com/office/drawing/2014/main" id="{DF7BA216-883B-4089-88DF-67037E5895A9}"/>
                  </a:ext>
                </a:extLst>
              </p:cNvPr>
              <p:cNvGrpSpPr/>
              <p:nvPr/>
            </p:nvGrpSpPr>
            <p:grpSpPr>
              <a:xfrm>
                <a:off x="456168" y="5135002"/>
                <a:ext cx="2216674" cy="711547"/>
                <a:chOff x="456169" y="5150872"/>
                <a:chExt cx="2216674" cy="711547"/>
              </a:xfrm>
            </p:grpSpPr>
            <p:sp>
              <p:nvSpPr>
                <p:cNvPr id="77" name="Title 1">
                  <a:extLst>
                    <a:ext uri="{FF2B5EF4-FFF2-40B4-BE49-F238E27FC236}">
                      <a16:creationId xmlns:a16="http://schemas.microsoft.com/office/drawing/2014/main" id="{04C3FA0F-84B1-4869-93D7-CC8E4F028A2F}"/>
                    </a:ext>
                  </a:extLst>
                </p:cNvPr>
                <p:cNvSpPr txBox="1">
                  <a:spLocks/>
                </p:cNvSpPr>
                <p:nvPr/>
              </p:nvSpPr>
              <p:spPr bwMode="gray">
                <a:xfrm>
                  <a:off x="456169" y="5150872"/>
                  <a:ext cx="2216674" cy="258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0" tIns="0" rIns="0" bIns="0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lvl1pPr algn="ctr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 lang="en-US" sz="3600" b="0" dirty="0">
                      <a:solidFill>
                        <a:srgbClr val="D01D2C"/>
                      </a:solidFill>
                      <a:latin typeface="Optic Sans 301 Medium" pitchFamily="2" charset="0"/>
                      <a:ea typeface="Optic Sans 301 Medium" pitchFamily="2" charset="0"/>
                      <a:cs typeface="Optic Sans 301 Medium" pitchFamily="2" charset="0"/>
                    </a:defRPr>
                  </a:lvl1pPr>
                  <a:lvl2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2pPr>
                  <a:lvl3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3pPr>
                  <a:lvl4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4pPr>
                  <a:lvl5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5pPr>
                  <a:lvl6pPr marL="257169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6pPr>
                  <a:lvl7pPr marL="514337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7pPr>
                  <a:lvl8pPr marL="771506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8pPr>
                  <a:lvl9pPr marL="1028675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9pPr>
                </a:lstStyle>
                <a:p>
                  <a:pPr lvl="0" algn="l">
                    <a:lnSpc>
                      <a:spcPts val="1000"/>
                    </a:lnSpc>
                    <a:defRPr/>
                  </a:pPr>
                  <a:r>
                    <a:rPr lang="pt-BR" sz="1000" b="1" kern="0" dirty="0">
                      <a:solidFill>
                        <a:srgbClr val="CC0000"/>
                      </a:solidFill>
                      <a:latin typeface="Arial Black" panose="020B0A04020102020204" pitchFamily="34" charset="0"/>
                      <a:cs typeface="Arial" panose="020B0604020202020204" pitchFamily="34" charset="0"/>
                    </a:rPr>
                    <a:t>PARA GRUPOS DE</a:t>
                  </a:r>
                </a:p>
                <a:p>
                  <a:pPr lvl="0" algn="l">
                    <a:lnSpc>
                      <a:spcPts val="1000"/>
                    </a:lnSpc>
                    <a:defRPr/>
                  </a:pPr>
                  <a:r>
                    <a:rPr lang="pt-BR" sz="1000" b="1" kern="0" dirty="0">
                      <a:solidFill>
                        <a:srgbClr val="CC0000"/>
                      </a:solidFill>
                      <a:latin typeface="Arial Black" panose="020B0A04020102020204" pitchFamily="34" charset="0"/>
                      <a:cs typeface="Arial" panose="020B0604020202020204" pitchFamily="34" charset="0"/>
                    </a:rPr>
                    <a:t>TRABALHO EM EMPRESAS</a:t>
                  </a:r>
                </a:p>
              </p:txBody>
            </p:sp>
            <p:sp>
              <p:nvSpPr>
                <p:cNvPr id="79" name="Title 1">
                  <a:extLst>
                    <a:ext uri="{FF2B5EF4-FFF2-40B4-BE49-F238E27FC236}">
                      <a16:creationId xmlns:a16="http://schemas.microsoft.com/office/drawing/2014/main" id="{6245C47E-5419-446D-8F4C-1743E679A301}"/>
                    </a:ext>
                  </a:extLst>
                </p:cNvPr>
                <p:cNvSpPr txBox="1">
                  <a:spLocks/>
                </p:cNvSpPr>
                <p:nvPr/>
              </p:nvSpPr>
              <p:spPr bwMode="gray">
                <a:xfrm>
                  <a:off x="456169" y="5439226"/>
                  <a:ext cx="2216674" cy="42319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0" tIns="0" rIns="0" bIns="0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lvl1pPr algn="ctr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 lang="en-US" sz="3600" b="0" dirty="0">
                      <a:solidFill>
                        <a:srgbClr val="D01D2C"/>
                      </a:solidFill>
                      <a:latin typeface="Optic Sans 301 Medium" pitchFamily="2" charset="0"/>
                      <a:ea typeface="Optic Sans 301 Medium" pitchFamily="2" charset="0"/>
                      <a:cs typeface="Optic Sans 301 Medium" pitchFamily="2" charset="0"/>
                    </a:defRPr>
                  </a:lvl1pPr>
                  <a:lvl2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2pPr>
                  <a:lvl3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3pPr>
                  <a:lvl4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4pPr>
                  <a:lvl5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5pPr>
                  <a:lvl6pPr marL="257169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6pPr>
                  <a:lvl7pPr marL="514337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7pPr>
                  <a:lvl8pPr marL="771506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8pPr>
                  <a:lvl9pPr marL="1028675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9pPr>
                </a:lstStyle>
                <a:p>
                  <a:pPr lvl="0" algn="l">
                    <a:lnSpc>
                      <a:spcPts val="1100"/>
                    </a:lnSpc>
                    <a:spcAft>
                      <a:spcPts val="600"/>
                    </a:spcAft>
                    <a:defRPr/>
                  </a:pPr>
                  <a:r>
                    <a:rPr lang="pt-BR" sz="1000" kern="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Baixo custo de operação, fácil de configurar e repor consumíveis, funções rápidas de digitalização.</a:t>
                  </a:r>
                </a:p>
              </p:txBody>
            </p:sp>
          </p:grpSp>
        </p:grpSp>
        <p:grpSp>
          <p:nvGrpSpPr>
            <p:cNvPr id="102" name="Agrupar 101">
              <a:extLst>
                <a:ext uri="{FF2B5EF4-FFF2-40B4-BE49-F238E27FC236}">
                  <a16:creationId xmlns:a16="http://schemas.microsoft.com/office/drawing/2014/main" id="{F7D7303A-428F-416C-9B55-ABE235C0092A}"/>
                </a:ext>
              </a:extLst>
            </p:cNvPr>
            <p:cNvGrpSpPr/>
            <p:nvPr/>
          </p:nvGrpSpPr>
          <p:grpSpPr>
            <a:xfrm>
              <a:off x="2527795" y="5046880"/>
              <a:ext cx="520126" cy="520126"/>
              <a:chOff x="7410360" y="1613736"/>
              <a:chExt cx="520126" cy="520126"/>
            </a:xfrm>
          </p:grpSpPr>
          <p:sp>
            <p:nvSpPr>
              <p:cNvPr id="47" name="Elipse 46">
                <a:extLst>
                  <a:ext uri="{FF2B5EF4-FFF2-40B4-BE49-F238E27FC236}">
                    <a16:creationId xmlns:a16="http://schemas.microsoft.com/office/drawing/2014/main" id="{CE51BD6B-1004-4250-BE81-1DA23E24EFBD}"/>
                  </a:ext>
                </a:extLst>
              </p:cNvPr>
              <p:cNvSpPr/>
              <p:nvPr/>
            </p:nvSpPr>
            <p:spPr>
              <a:xfrm>
                <a:off x="7410360" y="1613736"/>
                <a:ext cx="520126" cy="520126"/>
              </a:xfrm>
              <a:prstGeom prst="ellipse">
                <a:avLst/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pic>
            <p:nvPicPr>
              <p:cNvPr id="53" name="Gráfico 52" descr="Debate de grupo estrutura de tópicos">
                <a:extLst>
                  <a:ext uri="{FF2B5EF4-FFF2-40B4-BE49-F238E27FC236}">
                    <a16:creationId xmlns:a16="http://schemas.microsoft.com/office/drawing/2014/main" id="{6E5A6ED4-7F45-43AE-BD07-F1DC4272BC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7467201" y="1655564"/>
                <a:ext cx="406444" cy="406444"/>
              </a:xfrm>
              <a:prstGeom prst="rect">
                <a:avLst/>
              </a:prstGeom>
            </p:spPr>
          </p:pic>
        </p:grpSp>
      </p:grpSp>
      <p:grpSp>
        <p:nvGrpSpPr>
          <p:cNvPr id="106" name="Agrupar 105">
            <a:extLst>
              <a:ext uri="{FF2B5EF4-FFF2-40B4-BE49-F238E27FC236}">
                <a16:creationId xmlns:a16="http://schemas.microsoft.com/office/drawing/2014/main" id="{4DA5FA4C-0448-4C18-93EB-EF09A9765A10}"/>
              </a:ext>
            </a:extLst>
          </p:cNvPr>
          <p:cNvGrpSpPr/>
          <p:nvPr/>
        </p:nvGrpSpPr>
        <p:grpSpPr>
          <a:xfrm>
            <a:off x="-715062" y="2258825"/>
            <a:ext cx="3762983" cy="1103084"/>
            <a:chOff x="-715062" y="2258825"/>
            <a:chExt cx="3762983" cy="1103084"/>
          </a:xfrm>
        </p:grpSpPr>
        <p:grpSp>
          <p:nvGrpSpPr>
            <p:cNvPr id="26" name="Agrupar 25">
              <a:extLst>
                <a:ext uri="{FF2B5EF4-FFF2-40B4-BE49-F238E27FC236}">
                  <a16:creationId xmlns:a16="http://schemas.microsoft.com/office/drawing/2014/main" id="{28A70A77-1D17-4845-B307-13AC51926837}"/>
                </a:ext>
              </a:extLst>
            </p:cNvPr>
            <p:cNvGrpSpPr/>
            <p:nvPr/>
          </p:nvGrpSpPr>
          <p:grpSpPr>
            <a:xfrm>
              <a:off x="-715062" y="2397154"/>
              <a:ext cx="3602956" cy="964755"/>
              <a:chOff x="-715062" y="2388724"/>
              <a:chExt cx="3602956" cy="964755"/>
            </a:xfrm>
          </p:grpSpPr>
          <p:sp>
            <p:nvSpPr>
              <p:cNvPr id="82" name="Paralelogramo 81">
                <a:extLst>
                  <a:ext uri="{FF2B5EF4-FFF2-40B4-BE49-F238E27FC236}">
                    <a16:creationId xmlns:a16="http://schemas.microsoft.com/office/drawing/2014/main" id="{03677E7F-A178-461E-8D22-FF9FA2B21972}"/>
                  </a:ext>
                </a:extLst>
              </p:cNvPr>
              <p:cNvSpPr/>
              <p:nvPr/>
            </p:nvSpPr>
            <p:spPr>
              <a:xfrm>
                <a:off x="-715062" y="2388724"/>
                <a:ext cx="3602956" cy="964755"/>
              </a:xfrm>
              <a:prstGeom prst="parallelogram">
                <a:avLst>
                  <a:gd name="adj" fmla="val 25642"/>
                </a:avLst>
              </a:prstGeom>
              <a:solidFill>
                <a:schemeClr val="bg1">
                  <a:alpha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 sz="1400"/>
              </a:p>
            </p:txBody>
          </p:sp>
          <p:grpSp>
            <p:nvGrpSpPr>
              <p:cNvPr id="21" name="Agrupar 20">
                <a:extLst>
                  <a:ext uri="{FF2B5EF4-FFF2-40B4-BE49-F238E27FC236}">
                    <a16:creationId xmlns:a16="http://schemas.microsoft.com/office/drawing/2014/main" id="{97D4048A-BB8B-4AB0-9E88-7D3F48ABF699}"/>
                  </a:ext>
                </a:extLst>
              </p:cNvPr>
              <p:cNvGrpSpPr/>
              <p:nvPr/>
            </p:nvGrpSpPr>
            <p:grpSpPr>
              <a:xfrm>
                <a:off x="456168" y="2582691"/>
                <a:ext cx="2216675" cy="576820"/>
                <a:chOff x="456168" y="2531198"/>
                <a:chExt cx="2216675" cy="576820"/>
              </a:xfrm>
            </p:grpSpPr>
            <p:sp>
              <p:nvSpPr>
                <p:cNvPr id="84" name="Title 1">
                  <a:extLst>
                    <a:ext uri="{FF2B5EF4-FFF2-40B4-BE49-F238E27FC236}">
                      <a16:creationId xmlns:a16="http://schemas.microsoft.com/office/drawing/2014/main" id="{16858C53-7E12-4DC6-9CD7-F0BA09DCC23B}"/>
                    </a:ext>
                  </a:extLst>
                </p:cNvPr>
                <p:cNvSpPr txBox="1">
                  <a:spLocks/>
                </p:cNvSpPr>
                <p:nvPr/>
              </p:nvSpPr>
              <p:spPr bwMode="gray">
                <a:xfrm>
                  <a:off x="456168" y="2531198"/>
                  <a:ext cx="1806386" cy="258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0" tIns="0" rIns="0" bIns="0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lvl1pPr algn="ctr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 lang="en-US" sz="3600" b="0" dirty="0">
                      <a:solidFill>
                        <a:srgbClr val="D01D2C"/>
                      </a:solidFill>
                      <a:latin typeface="Optic Sans 301 Medium" pitchFamily="2" charset="0"/>
                      <a:ea typeface="Optic Sans 301 Medium" pitchFamily="2" charset="0"/>
                      <a:cs typeface="Optic Sans 301 Medium" pitchFamily="2" charset="0"/>
                    </a:defRPr>
                  </a:lvl1pPr>
                  <a:lvl2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2pPr>
                  <a:lvl3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3pPr>
                  <a:lvl4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4pPr>
                  <a:lvl5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5pPr>
                  <a:lvl6pPr marL="257169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6pPr>
                  <a:lvl7pPr marL="514337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7pPr>
                  <a:lvl8pPr marL="771506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8pPr>
                  <a:lvl9pPr marL="1028675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9pPr>
                </a:lstStyle>
                <a:p>
                  <a:pPr lvl="0" algn="l">
                    <a:lnSpc>
                      <a:spcPts val="1000"/>
                    </a:lnSpc>
                    <a:defRPr/>
                  </a:pPr>
                  <a:r>
                    <a:rPr lang="pt-BR" sz="1000" b="1" kern="0" dirty="0">
                      <a:solidFill>
                        <a:srgbClr val="CC0000"/>
                      </a:solidFill>
                      <a:latin typeface="Arial Black" panose="020B0A04020102020204" pitchFamily="34" charset="0"/>
                      <a:cs typeface="Arial" panose="020B0604020202020204" pitchFamily="34" charset="0"/>
                    </a:rPr>
                    <a:t>PARA COMÉRCIO</a:t>
                  </a:r>
                </a:p>
                <a:p>
                  <a:pPr lvl="0" algn="l">
                    <a:lnSpc>
                      <a:spcPts val="1000"/>
                    </a:lnSpc>
                    <a:defRPr/>
                  </a:pPr>
                  <a:r>
                    <a:rPr lang="pt-BR" sz="1000" b="1" kern="0" dirty="0">
                      <a:solidFill>
                        <a:srgbClr val="CC0000"/>
                      </a:solidFill>
                      <a:latin typeface="Arial Black" panose="020B0A04020102020204" pitchFamily="34" charset="0"/>
                      <a:cs typeface="Arial" panose="020B0604020202020204" pitchFamily="34" charset="0"/>
                    </a:rPr>
                    <a:t>E LOJAS EM GERAL</a:t>
                  </a:r>
                </a:p>
              </p:txBody>
            </p:sp>
            <p:sp>
              <p:nvSpPr>
                <p:cNvPr id="85" name="Title 1">
                  <a:extLst>
                    <a:ext uri="{FF2B5EF4-FFF2-40B4-BE49-F238E27FC236}">
                      <a16:creationId xmlns:a16="http://schemas.microsoft.com/office/drawing/2014/main" id="{9FA21FCA-232D-4ED8-ABC4-CD67BABF6B7A}"/>
                    </a:ext>
                  </a:extLst>
                </p:cNvPr>
                <p:cNvSpPr txBox="1">
                  <a:spLocks/>
                </p:cNvSpPr>
                <p:nvPr/>
              </p:nvSpPr>
              <p:spPr bwMode="gray">
                <a:xfrm>
                  <a:off x="456169" y="2825889"/>
                  <a:ext cx="2216674" cy="28212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0" tIns="0" rIns="0" bIns="0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lvl1pPr algn="ctr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 lang="en-US" sz="3600" b="0" dirty="0">
                      <a:solidFill>
                        <a:srgbClr val="D01D2C"/>
                      </a:solidFill>
                      <a:latin typeface="Optic Sans 301 Medium" pitchFamily="2" charset="0"/>
                      <a:ea typeface="Optic Sans 301 Medium" pitchFamily="2" charset="0"/>
                      <a:cs typeface="Optic Sans 301 Medium" pitchFamily="2" charset="0"/>
                    </a:defRPr>
                  </a:lvl1pPr>
                  <a:lvl2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2pPr>
                  <a:lvl3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3pPr>
                  <a:lvl4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4pPr>
                  <a:lvl5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5pPr>
                  <a:lvl6pPr marL="257169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6pPr>
                  <a:lvl7pPr marL="514337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7pPr>
                  <a:lvl8pPr marL="771506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8pPr>
                  <a:lvl9pPr marL="1028675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9pPr>
                </a:lstStyle>
                <a:p>
                  <a:pPr lvl="0" algn="l">
                    <a:lnSpc>
                      <a:spcPts val="1100"/>
                    </a:lnSpc>
                    <a:spcAft>
                      <a:spcPts val="600"/>
                    </a:spcAft>
                    <a:defRPr/>
                  </a:pPr>
                  <a:r>
                    <a:rPr lang="pt-BR" sz="1000" kern="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Baixo custo de impressão, modo econômico e eficiência energética. </a:t>
                  </a:r>
                </a:p>
              </p:txBody>
            </p:sp>
          </p:grpSp>
        </p:grpSp>
        <p:grpSp>
          <p:nvGrpSpPr>
            <p:cNvPr id="103" name="Agrupar 102">
              <a:extLst>
                <a:ext uri="{FF2B5EF4-FFF2-40B4-BE49-F238E27FC236}">
                  <a16:creationId xmlns:a16="http://schemas.microsoft.com/office/drawing/2014/main" id="{932CB978-5E4C-4ACE-81F7-C79D8223DB04}"/>
                </a:ext>
              </a:extLst>
            </p:cNvPr>
            <p:cNvGrpSpPr/>
            <p:nvPr/>
          </p:nvGrpSpPr>
          <p:grpSpPr>
            <a:xfrm>
              <a:off x="2527795" y="2258825"/>
              <a:ext cx="520126" cy="520126"/>
              <a:chOff x="7410360" y="2516188"/>
              <a:chExt cx="520126" cy="520126"/>
            </a:xfrm>
          </p:grpSpPr>
          <p:sp>
            <p:nvSpPr>
              <p:cNvPr id="96" name="Elipse 95">
                <a:extLst>
                  <a:ext uri="{FF2B5EF4-FFF2-40B4-BE49-F238E27FC236}">
                    <a16:creationId xmlns:a16="http://schemas.microsoft.com/office/drawing/2014/main" id="{42E29646-386F-431B-AD02-6C0F56F8EEC4}"/>
                  </a:ext>
                </a:extLst>
              </p:cNvPr>
              <p:cNvSpPr/>
              <p:nvPr/>
            </p:nvSpPr>
            <p:spPr>
              <a:xfrm>
                <a:off x="7410360" y="2516188"/>
                <a:ext cx="520126" cy="520126"/>
              </a:xfrm>
              <a:prstGeom prst="ellipse">
                <a:avLst/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pic>
            <p:nvPicPr>
              <p:cNvPr id="56" name="Gráfico 55" descr="Registrar estrutura de tópicos">
                <a:extLst>
                  <a:ext uri="{FF2B5EF4-FFF2-40B4-BE49-F238E27FC236}">
                    <a16:creationId xmlns:a16="http://schemas.microsoft.com/office/drawing/2014/main" id="{1AFF5703-5B9D-4C75-8CAF-4623BA2720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7467201" y="2551701"/>
                <a:ext cx="406444" cy="406444"/>
              </a:xfrm>
              <a:prstGeom prst="rect">
                <a:avLst/>
              </a:prstGeom>
            </p:spPr>
          </p:pic>
        </p:grpSp>
      </p:grpSp>
      <p:grpSp>
        <p:nvGrpSpPr>
          <p:cNvPr id="108" name="Agrupar 107">
            <a:extLst>
              <a:ext uri="{FF2B5EF4-FFF2-40B4-BE49-F238E27FC236}">
                <a16:creationId xmlns:a16="http://schemas.microsoft.com/office/drawing/2014/main" id="{AA1242B1-8D7F-45CE-BB3F-A2D38A6186A6}"/>
              </a:ext>
            </a:extLst>
          </p:cNvPr>
          <p:cNvGrpSpPr/>
          <p:nvPr/>
        </p:nvGrpSpPr>
        <p:grpSpPr>
          <a:xfrm>
            <a:off x="9008479" y="2397154"/>
            <a:ext cx="3798532" cy="1104498"/>
            <a:chOff x="9008479" y="2397154"/>
            <a:chExt cx="3798532" cy="1104498"/>
          </a:xfrm>
        </p:grpSpPr>
        <p:grpSp>
          <p:nvGrpSpPr>
            <p:cNvPr id="28" name="Agrupar 27">
              <a:extLst>
                <a:ext uri="{FF2B5EF4-FFF2-40B4-BE49-F238E27FC236}">
                  <a16:creationId xmlns:a16="http://schemas.microsoft.com/office/drawing/2014/main" id="{EA20C978-5B57-4FE3-9DDF-7C664582B8A3}"/>
                </a:ext>
              </a:extLst>
            </p:cNvPr>
            <p:cNvGrpSpPr/>
            <p:nvPr/>
          </p:nvGrpSpPr>
          <p:grpSpPr>
            <a:xfrm>
              <a:off x="9204055" y="2397154"/>
              <a:ext cx="3602956" cy="964755"/>
              <a:chOff x="9204055" y="2416886"/>
              <a:chExt cx="3602956" cy="964755"/>
            </a:xfrm>
          </p:grpSpPr>
          <p:sp>
            <p:nvSpPr>
              <p:cNvPr id="92" name="Paralelogramo 91">
                <a:extLst>
                  <a:ext uri="{FF2B5EF4-FFF2-40B4-BE49-F238E27FC236}">
                    <a16:creationId xmlns:a16="http://schemas.microsoft.com/office/drawing/2014/main" id="{B7DBD601-5E74-493B-8312-E583F809A30D}"/>
                  </a:ext>
                </a:extLst>
              </p:cNvPr>
              <p:cNvSpPr/>
              <p:nvPr/>
            </p:nvSpPr>
            <p:spPr>
              <a:xfrm>
                <a:off x="9204055" y="2416886"/>
                <a:ext cx="3602956" cy="964755"/>
              </a:xfrm>
              <a:prstGeom prst="parallelogram">
                <a:avLst>
                  <a:gd name="adj" fmla="val 25642"/>
                </a:avLst>
              </a:prstGeom>
              <a:solidFill>
                <a:schemeClr val="bg1">
                  <a:alpha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 sz="1400"/>
              </a:p>
            </p:txBody>
          </p:sp>
          <p:grpSp>
            <p:nvGrpSpPr>
              <p:cNvPr id="24" name="Agrupar 23">
                <a:extLst>
                  <a:ext uri="{FF2B5EF4-FFF2-40B4-BE49-F238E27FC236}">
                    <a16:creationId xmlns:a16="http://schemas.microsoft.com/office/drawing/2014/main" id="{D61F0AB2-A374-498F-93EA-A2BAD1DBF404}"/>
                  </a:ext>
                </a:extLst>
              </p:cNvPr>
              <p:cNvGrpSpPr/>
              <p:nvPr/>
            </p:nvGrpSpPr>
            <p:grpSpPr>
              <a:xfrm>
                <a:off x="9600976" y="2610853"/>
                <a:ext cx="2694656" cy="576820"/>
                <a:chOff x="9386415" y="2531198"/>
                <a:chExt cx="2694656" cy="576820"/>
              </a:xfrm>
            </p:grpSpPr>
            <p:sp>
              <p:nvSpPr>
                <p:cNvPr id="94" name="Title 1">
                  <a:extLst>
                    <a:ext uri="{FF2B5EF4-FFF2-40B4-BE49-F238E27FC236}">
                      <a16:creationId xmlns:a16="http://schemas.microsoft.com/office/drawing/2014/main" id="{AB400588-E842-4DF3-99B1-7F99865E03C9}"/>
                    </a:ext>
                  </a:extLst>
                </p:cNvPr>
                <p:cNvSpPr txBox="1">
                  <a:spLocks/>
                </p:cNvSpPr>
                <p:nvPr/>
              </p:nvSpPr>
              <p:spPr bwMode="gray">
                <a:xfrm>
                  <a:off x="9386415" y="2531198"/>
                  <a:ext cx="2694656" cy="258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0" tIns="0" rIns="0" bIns="0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lvl1pPr algn="ctr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 lang="en-US" sz="3600" b="0" dirty="0">
                      <a:solidFill>
                        <a:srgbClr val="D01D2C"/>
                      </a:solidFill>
                      <a:latin typeface="Optic Sans 301 Medium" pitchFamily="2" charset="0"/>
                      <a:ea typeface="Optic Sans 301 Medium" pitchFamily="2" charset="0"/>
                      <a:cs typeface="Optic Sans 301 Medium" pitchFamily="2" charset="0"/>
                    </a:defRPr>
                  </a:lvl1pPr>
                  <a:lvl2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2pPr>
                  <a:lvl3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3pPr>
                  <a:lvl4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4pPr>
                  <a:lvl5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5pPr>
                  <a:lvl6pPr marL="257169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6pPr>
                  <a:lvl7pPr marL="514337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7pPr>
                  <a:lvl8pPr marL="771506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8pPr>
                  <a:lvl9pPr marL="1028675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9pPr>
                </a:lstStyle>
                <a:p>
                  <a:pPr lvl="0" algn="l">
                    <a:lnSpc>
                      <a:spcPts val="1000"/>
                    </a:lnSpc>
                    <a:defRPr/>
                  </a:pPr>
                  <a:r>
                    <a:rPr lang="pt-BR" sz="1000" b="1" kern="0" dirty="0">
                      <a:solidFill>
                        <a:srgbClr val="CC0000"/>
                      </a:solidFill>
                      <a:latin typeface="Arial Black" panose="020B0A04020102020204" pitchFamily="34" charset="0"/>
                      <a:cs typeface="Arial" panose="020B0604020202020204" pitchFamily="34" charset="0"/>
                    </a:rPr>
                    <a:t>PARA</a:t>
                  </a:r>
                </a:p>
                <a:p>
                  <a:pPr lvl="0" algn="l">
                    <a:lnSpc>
                      <a:spcPts val="1000"/>
                    </a:lnSpc>
                    <a:defRPr/>
                  </a:pPr>
                  <a:r>
                    <a:rPr lang="pt-BR" sz="1000" b="1" kern="0" dirty="0">
                      <a:solidFill>
                        <a:srgbClr val="CC0000"/>
                      </a:solidFill>
                      <a:latin typeface="Arial Black" panose="020B0A04020102020204" pitchFamily="34" charset="0"/>
                      <a:cs typeface="Arial" panose="020B0604020202020204" pitchFamily="34" charset="0"/>
                    </a:rPr>
                    <a:t>CONSULTÓRIOS</a:t>
                  </a:r>
                </a:p>
              </p:txBody>
            </p:sp>
            <p:sp>
              <p:nvSpPr>
                <p:cNvPr id="95" name="Title 1">
                  <a:extLst>
                    <a:ext uri="{FF2B5EF4-FFF2-40B4-BE49-F238E27FC236}">
                      <a16:creationId xmlns:a16="http://schemas.microsoft.com/office/drawing/2014/main" id="{F2CD0446-F52E-43F4-B65D-795D7E7C6352}"/>
                    </a:ext>
                  </a:extLst>
                </p:cNvPr>
                <p:cNvSpPr txBox="1">
                  <a:spLocks/>
                </p:cNvSpPr>
                <p:nvPr/>
              </p:nvSpPr>
              <p:spPr bwMode="gray">
                <a:xfrm>
                  <a:off x="9386416" y="2825889"/>
                  <a:ext cx="1652485" cy="28212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0" tIns="0" rIns="0" bIns="0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lvl1pPr algn="ctr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 lang="en-US" sz="3600" b="0" dirty="0">
                      <a:solidFill>
                        <a:srgbClr val="D01D2C"/>
                      </a:solidFill>
                      <a:latin typeface="Optic Sans 301 Medium" pitchFamily="2" charset="0"/>
                      <a:ea typeface="Optic Sans 301 Medium" pitchFamily="2" charset="0"/>
                      <a:cs typeface="Optic Sans 301 Medium" pitchFamily="2" charset="0"/>
                    </a:defRPr>
                  </a:lvl1pPr>
                  <a:lvl2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2pPr>
                  <a:lvl3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3pPr>
                  <a:lvl4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4pPr>
                  <a:lvl5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5pPr>
                  <a:lvl6pPr marL="257169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6pPr>
                  <a:lvl7pPr marL="514337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7pPr>
                  <a:lvl8pPr marL="771506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8pPr>
                  <a:lvl9pPr marL="1028675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9pPr>
                </a:lstStyle>
                <a:p>
                  <a:pPr lvl="0" algn="l">
                    <a:lnSpc>
                      <a:spcPts val="1100"/>
                    </a:lnSpc>
                    <a:spcAft>
                      <a:spcPts val="600"/>
                    </a:spcAft>
                    <a:defRPr/>
                  </a:pPr>
                  <a:r>
                    <a:rPr lang="pt-BR" sz="1000" kern="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Silenciosa, compacta e alta velocidade de impressão. </a:t>
                  </a:r>
                </a:p>
              </p:txBody>
            </p:sp>
          </p:grpSp>
        </p:grpSp>
        <p:grpSp>
          <p:nvGrpSpPr>
            <p:cNvPr id="104" name="Agrupar 103">
              <a:extLst>
                <a:ext uri="{FF2B5EF4-FFF2-40B4-BE49-F238E27FC236}">
                  <a16:creationId xmlns:a16="http://schemas.microsoft.com/office/drawing/2014/main" id="{99A695CE-D1D2-4D0F-A4A6-8FE5967E21D0}"/>
                </a:ext>
              </a:extLst>
            </p:cNvPr>
            <p:cNvGrpSpPr/>
            <p:nvPr/>
          </p:nvGrpSpPr>
          <p:grpSpPr>
            <a:xfrm>
              <a:off x="9008479" y="2981526"/>
              <a:ext cx="520126" cy="520126"/>
              <a:chOff x="7410360" y="3403296"/>
              <a:chExt cx="520126" cy="520126"/>
            </a:xfrm>
          </p:grpSpPr>
          <p:sp>
            <p:nvSpPr>
              <p:cNvPr id="97" name="Elipse 96">
                <a:extLst>
                  <a:ext uri="{FF2B5EF4-FFF2-40B4-BE49-F238E27FC236}">
                    <a16:creationId xmlns:a16="http://schemas.microsoft.com/office/drawing/2014/main" id="{FCC6460C-A664-44EF-97D5-9F04062B5440}"/>
                  </a:ext>
                </a:extLst>
              </p:cNvPr>
              <p:cNvSpPr/>
              <p:nvPr/>
            </p:nvSpPr>
            <p:spPr>
              <a:xfrm>
                <a:off x="7410360" y="3403296"/>
                <a:ext cx="520126" cy="520126"/>
              </a:xfrm>
              <a:prstGeom prst="ellipse">
                <a:avLst/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pic>
            <p:nvPicPr>
              <p:cNvPr id="99" name="Gráfico 98" descr="Médico estrutura de tópicos">
                <a:extLst>
                  <a:ext uri="{FF2B5EF4-FFF2-40B4-BE49-F238E27FC236}">
                    <a16:creationId xmlns:a16="http://schemas.microsoft.com/office/drawing/2014/main" id="{1565655A-34CD-480C-A3E0-6E0D729B4C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7467201" y="3455730"/>
                <a:ext cx="406444" cy="406444"/>
              </a:xfrm>
              <a:prstGeom prst="rect">
                <a:avLst/>
              </a:prstGeom>
            </p:spPr>
          </p:pic>
        </p:grpSp>
      </p:grpSp>
      <p:grpSp>
        <p:nvGrpSpPr>
          <p:cNvPr id="109" name="Agrupar 108">
            <a:extLst>
              <a:ext uri="{FF2B5EF4-FFF2-40B4-BE49-F238E27FC236}">
                <a16:creationId xmlns:a16="http://schemas.microsoft.com/office/drawing/2014/main" id="{C468002E-1A8E-4CB2-94BB-9FE40A7B76E5}"/>
              </a:ext>
            </a:extLst>
          </p:cNvPr>
          <p:cNvGrpSpPr/>
          <p:nvPr/>
        </p:nvGrpSpPr>
        <p:grpSpPr>
          <a:xfrm>
            <a:off x="9008479" y="5061373"/>
            <a:ext cx="3798532" cy="1107021"/>
            <a:chOff x="9008479" y="5182686"/>
            <a:chExt cx="3798532" cy="1107021"/>
          </a:xfrm>
        </p:grpSpPr>
        <p:grpSp>
          <p:nvGrpSpPr>
            <p:cNvPr id="29" name="Agrupar 28">
              <a:extLst>
                <a:ext uri="{FF2B5EF4-FFF2-40B4-BE49-F238E27FC236}">
                  <a16:creationId xmlns:a16="http://schemas.microsoft.com/office/drawing/2014/main" id="{54C3750B-2AE7-4096-87A9-6C6652136AAF}"/>
                </a:ext>
              </a:extLst>
            </p:cNvPr>
            <p:cNvGrpSpPr/>
            <p:nvPr/>
          </p:nvGrpSpPr>
          <p:grpSpPr>
            <a:xfrm>
              <a:off x="9204055" y="5182686"/>
              <a:ext cx="3602956" cy="964755"/>
              <a:chOff x="9204055" y="5008398"/>
              <a:chExt cx="3602956" cy="964755"/>
            </a:xfrm>
          </p:grpSpPr>
          <p:sp>
            <p:nvSpPr>
              <p:cNvPr id="87" name="Paralelogramo 86">
                <a:extLst>
                  <a:ext uri="{FF2B5EF4-FFF2-40B4-BE49-F238E27FC236}">
                    <a16:creationId xmlns:a16="http://schemas.microsoft.com/office/drawing/2014/main" id="{DCE54953-903B-48B2-98FC-CD04E894A0B3}"/>
                  </a:ext>
                </a:extLst>
              </p:cNvPr>
              <p:cNvSpPr/>
              <p:nvPr/>
            </p:nvSpPr>
            <p:spPr>
              <a:xfrm>
                <a:off x="9204055" y="5008398"/>
                <a:ext cx="3602956" cy="964755"/>
              </a:xfrm>
              <a:prstGeom prst="parallelogram">
                <a:avLst>
                  <a:gd name="adj" fmla="val 25642"/>
                </a:avLst>
              </a:prstGeom>
              <a:solidFill>
                <a:schemeClr val="bg1">
                  <a:alpha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 sz="1400"/>
              </a:p>
            </p:txBody>
          </p:sp>
          <p:grpSp>
            <p:nvGrpSpPr>
              <p:cNvPr id="25" name="Agrupar 24">
                <a:extLst>
                  <a:ext uri="{FF2B5EF4-FFF2-40B4-BE49-F238E27FC236}">
                    <a16:creationId xmlns:a16="http://schemas.microsoft.com/office/drawing/2014/main" id="{3FEF7440-0900-44D8-96F0-0844EFC7F7F0}"/>
                  </a:ext>
                </a:extLst>
              </p:cNvPr>
              <p:cNvGrpSpPr/>
              <p:nvPr/>
            </p:nvGrpSpPr>
            <p:grpSpPr>
              <a:xfrm>
                <a:off x="9600976" y="5137695"/>
                <a:ext cx="2645639" cy="706161"/>
                <a:chOff x="8866987" y="5150872"/>
                <a:chExt cx="2645639" cy="706161"/>
              </a:xfrm>
            </p:grpSpPr>
            <p:sp>
              <p:nvSpPr>
                <p:cNvPr id="89" name="Title 1">
                  <a:extLst>
                    <a:ext uri="{FF2B5EF4-FFF2-40B4-BE49-F238E27FC236}">
                      <a16:creationId xmlns:a16="http://schemas.microsoft.com/office/drawing/2014/main" id="{2E42FF1B-F5A2-4498-AB28-92658EE72C53}"/>
                    </a:ext>
                  </a:extLst>
                </p:cNvPr>
                <p:cNvSpPr txBox="1">
                  <a:spLocks/>
                </p:cNvSpPr>
                <p:nvPr/>
              </p:nvSpPr>
              <p:spPr bwMode="gray">
                <a:xfrm>
                  <a:off x="8866987" y="5150872"/>
                  <a:ext cx="2645639" cy="258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0" tIns="0" rIns="0" bIns="0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lvl1pPr algn="ctr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 lang="en-US" sz="3600" b="0" dirty="0">
                      <a:solidFill>
                        <a:srgbClr val="D01D2C"/>
                      </a:solidFill>
                      <a:latin typeface="Optic Sans 301 Medium" pitchFamily="2" charset="0"/>
                      <a:ea typeface="Optic Sans 301 Medium" pitchFamily="2" charset="0"/>
                      <a:cs typeface="Optic Sans 301 Medium" pitchFamily="2" charset="0"/>
                    </a:defRPr>
                  </a:lvl1pPr>
                  <a:lvl2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2pPr>
                  <a:lvl3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3pPr>
                  <a:lvl4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4pPr>
                  <a:lvl5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5pPr>
                  <a:lvl6pPr marL="257169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6pPr>
                  <a:lvl7pPr marL="514337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7pPr>
                  <a:lvl8pPr marL="771506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8pPr>
                  <a:lvl9pPr marL="1028675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9pPr>
                </a:lstStyle>
                <a:p>
                  <a:pPr lvl="0" algn="l">
                    <a:lnSpc>
                      <a:spcPts val="1000"/>
                    </a:lnSpc>
                    <a:defRPr/>
                  </a:pPr>
                  <a:r>
                    <a:rPr lang="pt-BR" sz="1000" b="1" kern="0" dirty="0">
                      <a:solidFill>
                        <a:srgbClr val="CC0000"/>
                      </a:solidFill>
                      <a:latin typeface="Arial Black" panose="020B0A04020102020204" pitchFamily="34" charset="0"/>
                      <a:cs typeface="Arial" panose="020B0604020202020204" pitchFamily="34" charset="0"/>
                    </a:rPr>
                    <a:t>PARA ESCOLAS E</a:t>
                  </a:r>
                </a:p>
                <a:p>
                  <a:pPr lvl="0" algn="l">
                    <a:lnSpc>
                      <a:spcPts val="1000"/>
                    </a:lnSpc>
                    <a:defRPr/>
                  </a:pPr>
                  <a:r>
                    <a:rPr lang="pt-BR" sz="1000" b="1" kern="0" dirty="0">
                      <a:solidFill>
                        <a:srgbClr val="CC0000"/>
                      </a:solidFill>
                      <a:latin typeface="Arial Black" panose="020B0A04020102020204" pitchFamily="34" charset="0"/>
                      <a:cs typeface="Arial" panose="020B0604020202020204" pitchFamily="34" charset="0"/>
                    </a:rPr>
                    <a:t>SALAS DE ESTUDO</a:t>
                  </a:r>
                </a:p>
              </p:txBody>
            </p:sp>
            <p:sp>
              <p:nvSpPr>
                <p:cNvPr id="90" name="Title 1">
                  <a:extLst>
                    <a:ext uri="{FF2B5EF4-FFF2-40B4-BE49-F238E27FC236}">
                      <a16:creationId xmlns:a16="http://schemas.microsoft.com/office/drawing/2014/main" id="{F8D03133-FAE1-48F2-AC97-8146422E8A62}"/>
                    </a:ext>
                  </a:extLst>
                </p:cNvPr>
                <p:cNvSpPr txBox="1">
                  <a:spLocks/>
                </p:cNvSpPr>
                <p:nvPr/>
              </p:nvSpPr>
              <p:spPr bwMode="gray">
                <a:xfrm>
                  <a:off x="8866988" y="5433840"/>
                  <a:ext cx="2293382" cy="42319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0" tIns="0" rIns="0" bIns="0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lvl1pPr algn="ctr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 lang="en-US" sz="3600" b="0" dirty="0">
                      <a:solidFill>
                        <a:srgbClr val="D01D2C"/>
                      </a:solidFill>
                      <a:latin typeface="Optic Sans 301 Medium" pitchFamily="2" charset="0"/>
                      <a:ea typeface="Optic Sans 301 Medium" pitchFamily="2" charset="0"/>
                      <a:cs typeface="Optic Sans 301 Medium" pitchFamily="2" charset="0"/>
                    </a:defRPr>
                  </a:lvl1pPr>
                  <a:lvl2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2pPr>
                  <a:lvl3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3pPr>
                  <a:lvl4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4pPr>
                  <a:lvl5pPr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5pPr>
                  <a:lvl6pPr marL="257169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6pPr>
                  <a:lvl7pPr marL="514337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7pPr>
                  <a:lvl8pPr marL="771506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8pPr>
                  <a:lvl9pPr marL="1028675" algn="l" rtl="0" eaLnBrk="1" fontAlgn="base" hangingPunct="1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accent1"/>
                      </a:solidFill>
                      <a:latin typeface="Arial" charset="0"/>
                      <a:ea typeface="Arial Unicode MS" pitchFamily="34" charset="-128"/>
                      <a:cs typeface="Arial Unicode MS" pitchFamily="34" charset="-128"/>
                    </a:defRPr>
                  </a:lvl9pPr>
                </a:lstStyle>
                <a:p>
                  <a:pPr lvl="0" algn="l">
                    <a:lnSpc>
                      <a:spcPts val="1100"/>
                    </a:lnSpc>
                    <a:spcAft>
                      <a:spcPts val="600"/>
                    </a:spcAft>
                    <a:defRPr/>
                  </a:pPr>
                  <a:r>
                    <a:rPr lang="pt-BR" sz="1000" kern="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Não deixa resíduos e mantém a qualidade do ar, impressão mobile e em rede, diversas ferramentas de gestão. </a:t>
                  </a:r>
                </a:p>
              </p:txBody>
            </p:sp>
          </p:grpSp>
        </p:grpSp>
        <p:grpSp>
          <p:nvGrpSpPr>
            <p:cNvPr id="105" name="Agrupar 104">
              <a:extLst>
                <a:ext uri="{FF2B5EF4-FFF2-40B4-BE49-F238E27FC236}">
                  <a16:creationId xmlns:a16="http://schemas.microsoft.com/office/drawing/2014/main" id="{796B41F7-763E-48A3-963A-5A9B3C887D5E}"/>
                </a:ext>
              </a:extLst>
            </p:cNvPr>
            <p:cNvGrpSpPr/>
            <p:nvPr/>
          </p:nvGrpSpPr>
          <p:grpSpPr>
            <a:xfrm>
              <a:off x="9008479" y="5769581"/>
              <a:ext cx="520126" cy="520126"/>
              <a:chOff x="7410360" y="4305748"/>
              <a:chExt cx="520126" cy="520126"/>
            </a:xfrm>
          </p:grpSpPr>
          <p:sp>
            <p:nvSpPr>
              <p:cNvPr id="98" name="Elipse 97">
                <a:extLst>
                  <a:ext uri="{FF2B5EF4-FFF2-40B4-BE49-F238E27FC236}">
                    <a16:creationId xmlns:a16="http://schemas.microsoft.com/office/drawing/2014/main" id="{2E832F4E-58D0-4248-A665-FD1FF2BB6E2E}"/>
                  </a:ext>
                </a:extLst>
              </p:cNvPr>
              <p:cNvSpPr/>
              <p:nvPr/>
            </p:nvSpPr>
            <p:spPr>
              <a:xfrm>
                <a:off x="7410360" y="4305748"/>
                <a:ext cx="520126" cy="520126"/>
              </a:xfrm>
              <a:prstGeom prst="ellipse">
                <a:avLst/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pic>
            <p:nvPicPr>
              <p:cNvPr id="101" name="Gráfico 100" descr="Livro aberto estrutura de tópicos">
                <a:extLst>
                  <a:ext uri="{FF2B5EF4-FFF2-40B4-BE49-F238E27FC236}">
                    <a16:creationId xmlns:a16="http://schemas.microsoft.com/office/drawing/2014/main" id="{C1619F5B-5B46-4C37-B0B9-40883690FC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7467201" y="4375468"/>
                <a:ext cx="406444" cy="406444"/>
              </a:xfrm>
              <a:prstGeom prst="rect">
                <a:avLst/>
              </a:prstGeom>
            </p:spPr>
          </p:pic>
        </p:grpSp>
      </p:grpSp>
      <p:pic>
        <p:nvPicPr>
          <p:cNvPr id="55" name="Picture 12">
            <a:extLst>
              <a:ext uri="{FF2B5EF4-FFF2-40B4-BE49-F238E27FC236}">
                <a16:creationId xmlns:a16="http://schemas.microsoft.com/office/drawing/2014/main" id="{C701156B-0EA6-4F2B-82C1-27E9DB7B7486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6"/>
              </a:ext>
            </a:extLst>
          </a:blip>
          <a:srcRect/>
          <a:stretch/>
        </p:blipFill>
        <p:spPr>
          <a:xfrm>
            <a:off x="-28947" y="6239085"/>
            <a:ext cx="2417818" cy="64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60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4.79167E-6 -7.40741E-7 L 0.42553 -7.40741E-7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4.79167E-6 -1.85185E-6 L 0.39883 -1.85185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48148E-6 L 0.25 0.25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500" y="12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3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1.48148E-6 L -0.25 -0.25 " pathEditMode="relative" rAng="0" ptsTypes="AA">
                                          <p:cBhvr>
                                            <p:cTn id="40" dur="1000" spd="-100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500" y="-12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3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1.48148E-6 L -0.25 0.25 " pathEditMode="relative" rAng="0" ptsTypes="AA">
                                          <p:cBhvr>
                                            <p:cTn id="49" dur="1000" spd="-100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500" y="12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0" presetID="23" presetClass="entr" presetSubtype="3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48148E-6 L 0.25 -0.2456 " pathEditMode="relative" rAng="0" ptsTypes="AA">
                                          <p:cBhvr>
                                            <p:cTn id="58" dur="1000" spd="-100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500" y="-122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9" presetID="23" presetClass="entr" presetSubtype="3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8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8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3" presetClass="entr" presetSubtype="16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8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75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2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4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accel="41000" fill="hold" nodeType="withEffect" p14:presetBounceEnd="33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87" dur="75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88" dur="75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accel="41000" fill="hold" nodeType="withEffect" p14:presetBounceEnd="33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91" dur="75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92" dur="75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accel="41000" fill="hold" nodeType="withEffect" p14:presetBounceEnd="33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95" dur="75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96" dur="75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accel="41000" fill="hold" nodeType="withEffect" p14:presetBounceEnd="33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99" dur="75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100" dur="75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accel="40000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03" dur="7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04" dur="7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2" grpId="0" animBg="1"/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Motion origin="layout" path="M -4.79167E-6 -7.40741E-7 L 0.42553 -7.40741E-7 " pathEditMode="relative" rAng="0" ptsTypes="AA">
                                          <p:cBhvr>
                                            <p:cTn id="12" dur="10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127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Motion origin="layout" path="M -4.79167E-6 -1.85185E-6 L 0.39883 -1.85185E-6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93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23" presetClass="entr" presetSubtype="16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3" presetClass="entr" presetSubtype="16" fill="hold" grpId="2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accel="41333" decel="48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48148E-6 L 0.25 0.25 " pathEditMode="relative" rAng="0" ptsTypes="AA">
                                          <p:cBhvr>
                                            <p:cTn id="31" dur="1000" spd="-100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500" y="12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3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1.48148E-6 L -0.25 -0.25 " pathEditMode="relative" rAng="0" ptsTypes="AA">
                                          <p:cBhvr>
                                            <p:cTn id="40" dur="1000" spd="-100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500" y="-12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1" presetID="23" presetClass="entr" presetSubtype="3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1.48148E-6 L -0.25 0.25 " pathEditMode="relative" rAng="0" ptsTypes="AA">
                                          <p:cBhvr>
                                            <p:cTn id="49" dur="1000" spd="-100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500" y="12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0" presetID="23" presetClass="entr" presetSubtype="3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4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1.48148E-6 L 0.25 -0.2456 " pathEditMode="relative" rAng="0" ptsTypes="AA">
                                          <p:cBhvr>
                                            <p:cTn id="58" dur="1000" spd="-100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500" y="-122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9" presetID="23" presetClass="entr" presetSubtype="3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8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8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3" presetClass="entr" presetSubtype="16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8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75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2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4" dur="7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accel="41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75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accel="4100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75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75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accel="41000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75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accel="4100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75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75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2" grpId="0" animBg="1"/>
          <p:bldP spid="4" grpId="0" animBg="1"/>
          <p:bldP spid="8" grpId="0"/>
          <p:bldP spid="8" grpId="1"/>
          <p:bldP spid="8" grpId="2"/>
          <p:bldP spid="9" grpId="0"/>
          <p:bldP spid="9" grpId="1"/>
          <p:bldP spid="9" grpId="2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11">
            <a:extLst>
              <a:ext uri="{FF2B5EF4-FFF2-40B4-BE49-F238E27FC236}">
                <a16:creationId xmlns:a16="http://schemas.microsoft.com/office/drawing/2014/main" id="{75EDC11C-1465-4F03-9EE4-8E63078C9330}"/>
              </a:ext>
            </a:extLst>
          </p:cNvPr>
          <p:cNvSpPr/>
          <p:nvPr/>
        </p:nvSpPr>
        <p:spPr bwMode="auto">
          <a:xfrm>
            <a:off x="-51602" y="-30678"/>
            <a:ext cx="9280709" cy="1179096"/>
          </a:xfrm>
          <a:custGeom>
            <a:avLst/>
            <a:gdLst>
              <a:gd name="connsiteX0" fmla="*/ 0 w 9593705"/>
              <a:gd name="connsiteY0" fmla="*/ 1172470 h 1172470"/>
              <a:gd name="connsiteX1" fmla="*/ 293118 w 9593705"/>
              <a:gd name="connsiteY1" fmla="*/ 0 h 1172470"/>
              <a:gd name="connsiteX2" fmla="*/ 9593705 w 9593705"/>
              <a:gd name="connsiteY2" fmla="*/ 0 h 1172470"/>
              <a:gd name="connsiteX3" fmla="*/ 9300588 w 9593705"/>
              <a:gd name="connsiteY3" fmla="*/ 1172470 h 1172470"/>
              <a:gd name="connsiteX4" fmla="*/ 0 w 9593705"/>
              <a:gd name="connsiteY4" fmla="*/ 1172470 h 1172470"/>
              <a:gd name="connsiteX0" fmla="*/ 31560 w 9300587"/>
              <a:gd name="connsiteY0" fmla="*/ 1179096 h 1179096"/>
              <a:gd name="connsiteX1" fmla="*/ 0 w 9300587"/>
              <a:gd name="connsiteY1" fmla="*/ 0 h 1179096"/>
              <a:gd name="connsiteX2" fmla="*/ 9300587 w 9300587"/>
              <a:gd name="connsiteY2" fmla="*/ 0 h 1179096"/>
              <a:gd name="connsiteX3" fmla="*/ 9007470 w 9300587"/>
              <a:gd name="connsiteY3" fmla="*/ 1172470 h 1179096"/>
              <a:gd name="connsiteX4" fmla="*/ 31560 w 9300587"/>
              <a:gd name="connsiteY4" fmla="*/ 1179096 h 1179096"/>
              <a:gd name="connsiteX0" fmla="*/ 11682 w 9280709"/>
              <a:gd name="connsiteY0" fmla="*/ 1179096 h 1179096"/>
              <a:gd name="connsiteX1" fmla="*/ 0 w 9280709"/>
              <a:gd name="connsiteY1" fmla="*/ 0 h 1179096"/>
              <a:gd name="connsiteX2" fmla="*/ 9280709 w 9280709"/>
              <a:gd name="connsiteY2" fmla="*/ 0 h 1179096"/>
              <a:gd name="connsiteX3" fmla="*/ 8987592 w 9280709"/>
              <a:gd name="connsiteY3" fmla="*/ 1172470 h 1179096"/>
              <a:gd name="connsiteX4" fmla="*/ 11682 w 9280709"/>
              <a:gd name="connsiteY4" fmla="*/ 1179096 h 1179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80709" h="1179096">
                <a:moveTo>
                  <a:pt x="11682" y="1179096"/>
                </a:moveTo>
                <a:lnTo>
                  <a:pt x="0" y="0"/>
                </a:lnTo>
                <a:lnTo>
                  <a:pt x="9280709" y="0"/>
                </a:lnTo>
                <a:lnTo>
                  <a:pt x="8987592" y="1172470"/>
                </a:lnTo>
                <a:lnTo>
                  <a:pt x="11682" y="1179096"/>
                </a:lnTo>
                <a:close/>
              </a:path>
            </a:pathLst>
          </a:custGeom>
          <a:solidFill>
            <a:srgbClr val="CC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4518A83-1E34-49EA-BE21-F72D9045DB48}"/>
              </a:ext>
            </a:extLst>
          </p:cNvPr>
          <p:cNvSpPr txBox="1">
            <a:spLocks/>
          </p:cNvSpPr>
          <p:nvPr/>
        </p:nvSpPr>
        <p:spPr bwMode="gray">
          <a:xfrm>
            <a:off x="414831" y="221562"/>
            <a:ext cx="847249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1800" kern="0" noProof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Tabela</a:t>
            </a:r>
            <a:endParaRPr kumimoji="0" lang="pt-BR" sz="1400" u="none" strike="noStrike" kern="0" cap="none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19300D7-6602-4824-8B17-D07C606F88CB}"/>
              </a:ext>
            </a:extLst>
          </p:cNvPr>
          <p:cNvSpPr txBox="1">
            <a:spLocks/>
          </p:cNvSpPr>
          <p:nvPr/>
        </p:nvSpPr>
        <p:spPr bwMode="gray">
          <a:xfrm>
            <a:off x="414832" y="498910"/>
            <a:ext cx="759018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defRPr/>
            </a:pPr>
            <a:r>
              <a:rPr lang="pt-BR" sz="2800" b="1" kern="0" spc="-150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COMPARATIVA ENTRE CONCORRENTES</a:t>
            </a:r>
            <a:endParaRPr kumimoji="0" lang="pt-BR" sz="2800" b="1" u="none" strike="noStrike" kern="0" cap="none" spc="-15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84877"/>
              </p:ext>
            </p:extLst>
          </p:nvPr>
        </p:nvGraphicFramePr>
        <p:xfrm>
          <a:off x="549586" y="1258008"/>
          <a:ext cx="10865976" cy="50351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5031">
                  <a:extLst>
                    <a:ext uri="{9D8B030D-6E8A-4147-A177-3AD203B41FA5}">
                      <a16:colId xmlns:a16="http://schemas.microsoft.com/office/drawing/2014/main" val="2545486127"/>
                    </a:ext>
                  </a:extLst>
                </a:gridCol>
                <a:gridCol w="2757957">
                  <a:extLst>
                    <a:ext uri="{9D8B030D-6E8A-4147-A177-3AD203B41FA5}">
                      <a16:colId xmlns:a16="http://schemas.microsoft.com/office/drawing/2014/main" val="2323983408"/>
                    </a:ext>
                  </a:extLst>
                </a:gridCol>
                <a:gridCol w="2716494">
                  <a:extLst>
                    <a:ext uri="{9D8B030D-6E8A-4147-A177-3AD203B41FA5}">
                      <a16:colId xmlns:a16="http://schemas.microsoft.com/office/drawing/2014/main" val="3503793181"/>
                    </a:ext>
                  </a:extLst>
                </a:gridCol>
                <a:gridCol w="2716494">
                  <a:extLst>
                    <a:ext uri="{9D8B030D-6E8A-4147-A177-3AD203B41FA5}">
                      <a16:colId xmlns:a16="http://schemas.microsoft.com/office/drawing/2014/main" val="3013986840"/>
                    </a:ext>
                  </a:extLst>
                </a:gridCol>
              </a:tblGrid>
              <a:tr h="1161646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Canon Maxify GX 7010</a:t>
                      </a:r>
                      <a:endParaRPr lang="en-US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WF-C5790</a:t>
                      </a:r>
                      <a:endParaRPr lang="en-US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LaserJet MFP E57540dn</a:t>
                      </a:r>
                      <a:endParaRPr lang="en-US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1625968"/>
                  </a:ext>
                </a:extLst>
              </a:tr>
              <a:tr h="180551">
                <a:tc>
                  <a:txBody>
                    <a:bodyPr/>
                    <a:lstStyle/>
                    <a:p>
                      <a:pPr algn="l" fontAlgn="b"/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Impressão, Cópia, Digitalização, Fax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Impressão, Cópia, Digitalização, Fax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Impressão, Cópia, Digitalização, Fax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757850"/>
                  </a:ext>
                </a:extLst>
              </a:tr>
              <a:tr h="514079">
                <a:tc>
                  <a:txBody>
                    <a:bodyPr/>
                    <a:lstStyle/>
                    <a:p>
                      <a:pPr marL="180000" algn="l" fontAlgn="ctr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Linguagem </a:t>
                      </a:r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Impressão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Própria da Canon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Epson </a:t>
                      </a:r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ESC/P-R</a:t>
                      </a:r>
                      <a:r>
                        <a:rPr lang="pt-B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</a:t>
                      </a:r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PCL &amp; PS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HP PCL &amp; OS +</a:t>
                      </a:r>
                      <a:endParaRPr 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t-BR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PCLm</a:t>
                      </a:r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PDF, URF, </a:t>
                      </a:r>
                      <a:r>
                        <a:rPr lang="pt-BR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Native</a:t>
                      </a:r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Office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8700636"/>
                  </a:ext>
                </a:extLst>
              </a:tr>
              <a:tr h="244525">
                <a:tc rowSpan="2">
                  <a:txBody>
                    <a:bodyPr/>
                    <a:lstStyle/>
                    <a:p>
                      <a:pPr marL="180000" algn="l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Velocidade </a:t>
                      </a:r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Impressão (preto / cor)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</a:t>
                      </a:r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ppm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ppm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</a:t>
                      </a:r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ppm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5198909"/>
                  </a:ext>
                </a:extLst>
              </a:tr>
              <a:tr h="244525">
                <a:tc vMerge="1">
                  <a:txBody>
                    <a:bodyPr/>
                    <a:lstStyle/>
                    <a:p>
                      <a:pPr marL="180000" algn="l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</a:t>
                      </a:r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ppm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ppm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</a:t>
                      </a:r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ppm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0925756"/>
                  </a:ext>
                </a:extLst>
              </a:tr>
              <a:tr h="244525">
                <a:tc>
                  <a:txBody>
                    <a:bodyPr/>
                    <a:lstStyle/>
                    <a:p>
                      <a:pPr marL="180000" algn="l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Tempo </a:t>
                      </a:r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primeira cópia (máx.)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</a:t>
                      </a:r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</a:t>
                      </a:r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</a:t>
                      </a:r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8412943"/>
                  </a:ext>
                </a:extLst>
              </a:tr>
              <a:tr h="244525">
                <a:tc rowSpan="2">
                  <a:txBody>
                    <a:bodyPr/>
                    <a:lstStyle/>
                    <a:p>
                      <a:pPr marL="180000" algn="l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Rendimento </a:t>
                      </a:r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tintas (preto / cor)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9,000 </a:t>
                      </a:r>
                      <a:r>
                        <a:rPr lang="pt-BR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pág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10.000 </a:t>
                      </a:r>
                      <a:r>
                        <a:rPr lang="pt-BR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pág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10.000 </a:t>
                      </a:r>
                      <a:r>
                        <a:rPr lang="pt-BR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pág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738512"/>
                  </a:ext>
                </a:extLst>
              </a:tr>
              <a:tr h="244525">
                <a:tc vMerge="1">
                  <a:txBody>
                    <a:bodyPr/>
                    <a:lstStyle/>
                    <a:p>
                      <a:pPr marL="180000" algn="l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21.000 </a:t>
                      </a:r>
                      <a:r>
                        <a:rPr lang="pt-BR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pág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5.000 </a:t>
                      </a:r>
                      <a:r>
                        <a:rPr lang="pt-BR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pág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5.000 </a:t>
                      </a:r>
                      <a:r>
                        <a:rPr lang="pt-BR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pág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3468426"/>
                  </a:ext>
                </a:extLst>
              </a:tr>
              <a:tr h="244525">
                <a:tc>
                  <a:txBody>
                    <a:bodyPr/>
                    <a:lstStyle/>
                    <a:p>
                      <a:pPr marL="180000" algn="l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Sistema de Tinta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Jato</a:t>
                      </a:r>
                      <a:r>
                        <a:rPr lang="pt-B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Tinta / </a:t>
                      </a:r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Garrafa </a:t>
                      </a:r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Tinta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Jato de Tinta</a:t>
                      </a:r>
                      <a:r>
                        <a:rPr lang="pt-B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Bolsa </a:t>
                      </a:r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Tinta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Laser / Toner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6766943"/>
                  </a:ext>
                </a:extLst>
              </a:tr>
              <a:tr h="244525">
                <a:tc>
                  <a:txBody>
                    <a:bodyPr/>
                    <a:lstStyle/>
                    <a:p>
                      <a:pPr marL="180000" algn="l" fontAlgn="b"/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Frente </a:t>
                      </a:r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verso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8451840"/>
                  </a:ext>
                </a:extLst>
              </a:tr>
              <a:tr h="244525">
                <a:tc>
                  <a:txBody>
                    <a:bodyPr/>
                    <a:lstStyle/>
                    <a:p>
                      <a:pPr marL="180000" algn="l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Capacidade de Papel no ADF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 folhas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 folhas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 folhas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663637"/>
                  </a:ext>
                </a:extLst>
              </a:tr>
              <a:tr h="244525">
                <a:tc>
                  <a:txBody>
                    <a:bodyPr/>
                    <a:lstStyle/>
                    <a:p>
                      <a:pPr marL="180000" algn="l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Capacidade total </a:t>
                      </a:r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</a:t>
                      </a:r>
                      <a:r>
                        <a:rPr lang="pt-B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Bandejas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Até 600 </a:t>
                      </a:r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folhas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Até 830  </a:t>
                      </a:r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folhas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Até 650 </a:t>
                      </a:r>
                      <a:r>
                        <a:rPr lang="pt-B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folhas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0462674"/>
                  </a:ext>
                </a:extLst>
              </a:tr>
              <a:tr h="244525">
                <a:tc>
                  <a:txBody>
                    <a:bodyPr/>
                    <a:lstStyle/>
                    <a:p>
                      <a:pPr marL="180000" algn="l" fontAlgn="b"/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Conectividade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USB,</a:t>
                      </a:r>
                      <a:r>
                        <a:rPr lang="pt-B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Wi-Fi</a:t>
                      </a:r>
                      <a:r>
                        <a:rPr lang="pt-B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&amp; Ethernet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USB,</a:t>
                      </a:r>
                      <a:r>
                        <a:rPr lang="pt-B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Wi-Fi</a:t>
                      </a:r>
                      <a:r>
                        <a:rPr lang="pt-B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&amp; Ethernet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USB,</a:t>
                      </a:r>
                      <a:r>
                        <a:rPr lang="pt-B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Wi-Fi</a:t>
                      </a:r>
                      <a:r>
                        <a:rPr lang="pt-B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&amp; Ethernet</a:t>
                      </a:r>
                      <a:endParaRPr lang="pt-BR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427419"/>
                  </a:ext>
                </a:extLst>
              </a:tr>
              <a:tr h="244525">
                <a:tc>
                  <a:txBody>
                    <a:bodyPr/>
                    <a:lstStyle/>
                    <a:p>
                      <a:pPr marL="180000" algn="l" fontAlgn="b"/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Consumo</a:t>
                      </a:r>
                      <a:r>
                        <a:rPr lang="pt-B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Energia (máx.)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23w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25w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592w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8571199"/>
                  </a:ext>
                </a:extLst>
              </a:tr>
              <a:tr h="244525">
                <a:tc>
                  <a:txBody>
                    <a:bodyPr/>
                    <a:lstStyle/>
                    <a:p>
                      <a:pPr marL="180000" algn="l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Dimensões  (L x P x A)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399 x 395 x 319 mm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425‎ x 535 x 357 mm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482 x 504 x 583 mm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9893340"/>
                  </a:ext>
                </a:extLst>
              </a:tr>
              <a:tr h="244525">
                <a:tc>
                  <a:txBody>
                    <a:bodyPr/>
                    <a:lstStyle/>
                    <a:p>
                      <a:pPr marL="180000" algn="l" fontAlgn="b"/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Redução</a:t>
                      </a:r>
                      <a:r>
                        <a:rPr lang="pt-B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Custo (</a:t>
                      </a:r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CPP) </a:t>
                      </a:r>
                      <a:r>
                        <a:rPr lang="pt-BR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vs</a:t>
                      </a:r>
                      <a:r>
                        <a:rPr lang="pt-B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Laser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Até 60%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Até 45%*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N/A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0175245"/>
                  </a:ext>
                </a:extLst>
              </a:tr>
            </a:tbl>
          </a:graphicData>
        </a:graphic>
      </p:graphicFrame>
      <p:pic>
        <p:nvPicPr>
          <p:cNvPr id="8" name="図 12"/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5728" y="1342132"/>
            <a:ext cx="937748" cy="778567"/>
          </a:xfrm>
          <a:prstGeom prst="rect">
            <a:avLst/>
          </a:prstGeom>
        </p:spPr>
      </p:pic>
      <p:pic>
        <p:nvPicPr>
          <p:cNvPr id="9" name="図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75" y="1274277"/>
            <a:ext cx="811704" cy="80764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870" y="1274277"/>
            <a:ext cx="773310" cy="846422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7141953" y="6537634"/>
            <a:ext cx="436529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50" i="1" dirty="0" smtClean="0"/>
              <a:t>* De acordo com informações divulgadas no site / ficha técnica do fabricante.</a:t>
            </a:r>
            <a:endParaRPr lang="en-US" sz="1050" i="1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63171" y="1365298"/>
            <a:ext cx="1115721" cy="1099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823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2.08333E-7 3.7037E-6 L 0.42552 3.7037E-6 " pathEditMode="relative" rAng="0" ptsTypes="AA">
                                      <p:cBhvr>
                                        <p:cTn id="12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76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2.5E-6 3.33333E-6 L 0.39883 3.33333E-6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35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accel="41333" decel="48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3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5" grpId="1"/>
      <p:bldP spid="5" grpId="2"/>
      <p:bldP spid="6" grpId="0"/>
      <p:bldP spid="6" grpId="1"/>
      <p:bldP spid="6" grpId="2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0" descr="A picture containing text, indoor, white&#10;&#10;Description automatically generated">
            <a:extLst>
              <a:ext uri="{FF2B5EF4-FFF2-40B4-BE49-F238E27FC236}">
                <a16:creationId xmlns:a16="http://schemas.microsoft.com/office/drawing/2014/main" id="{B67F412E-2DCA-4CAF-A571-8627DC754BB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4" name="m 75">
            <a:hlinkClick r:id="" action="ppaction://media"/>
            <a:extLst>
              <a:ext uri="{FF2B5EF4-FFF2-40B4-BE49-F238E27FC236}">
                <a16:creationId xmlns:a16="http://schemas.microsoft.com/office/drawing/2014/main" id="{859DD1C1-1860-4919-B3E3-FC78525F50E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>
            <a:grayscl/>
            <a:lum bright="-20000" contrast="20000"/>
          </a:blip>
          <a:srcRect l="38552" r="11447"/>
          <a:stretch/>
        </p:blipFill>
        <p:spPr>
          <a:xfrm>
            <a:off x="6095999" y="0"/>
            <a:ext cx="6096000" cy="6858000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CEBE58F1-663A-42E5-B003-0D6CBF44A8A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15691" y="515445"/>
            <a:ext cx="1060862" cy="583474"/>
          </a:xfrm>
          <a:prstGeom prst="rect">
            <a:avLst/>
          </a:prstGeom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842302A6-9300-4B38-9351-5AFA28AB547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15" y="6171554"/>
            <a:ext cx="1620828" cy="606862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F61EC994-D060-46F1-9F50-B33BA9E4372D}"/>
              </a:ext>
            </a:extLst>
          </p:cNvPr>
          <p:cNvSpPr txBox="1">
            <a:spLocks/>
          </p:cNvSpPr>
          <p:nvPr/>
        </p:nvSpPr>
        <p:spPr bwMode="gray">
          <a:xfrm>
            <a:off x="907982" y="1751972"/>
            <a:ext cx="4993795" cy="542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en-US" sz="3600" b="0" dirty="0">
                <a:solidFill>
                  <a:srgbClr val="D01D2C"/>
                </a:solidFill>
                <a:latin typeface="Optic Sans 301 Medium" pitchFamily="2" charset="0"/>
                <a:ea typeface="Optic Sans 301 Medium" pitchFamily="2" charset="0"/>
                <a:cs typeface="Optic Sans 301 Medium" pitchFamily="2" charset="0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7169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514337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771506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028675" algn="l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accent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0" algn="l">
              <a:lnSpc>
                <a:spcPts val="4100"/>
              </a:lnSpc>
              <a:defRPr/>
            </a:pPr>
            <a:r>
              <a:rPr lang="pt-BR" sz="4400" b="1" kern="0" spc="-300" dirty="0" smtClean="0">
                <a:solidFill>
                  <a:srgbClr val="CC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DÚVIDAS ?</a:t>
            </a:r>
            <a:endParaRPr lang="pt-BR" sz="4400" b="1" kern="0" spc="-300" dirty="0">
              <a:solidFill>
                <a:srgbClr val="CC0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Imagem 28">
            <a:extLst>
              <a:ext uri="{FF2B5EF4-FFF2-40B4-BE49-F238E27FC236}">
                <a16:creationId xmlns:a16="http://schemas.microsoft.com/office/drawing/2014/main" id="{B0B95C4B-FE3D-4F34-8333-0027E26D9CC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8276" y="1560247"/>
            <a:ext cx="6863608" cy="6863608"/>
          </a:xfrm>
          <a:prstGeom prst="rect">
            <a:avLst/>
          </a:prstGeom>
        </p:spPr>
      </p:pic>
      <p:grpSp>
        <p:nvGrpSpPr>
          <p:cNvPr id="32" name="Agrupar 31">
            <a:extLst>
              <a:ext uri="{FF2B5EF4-FFF2-40B4-BE49-F238E27FC236}">
                <a16:creationId xmlns:a16="http://schemas.microsoft.com/office/drawing/2014/main" id="{B3067A9D-B0C9-4519-94D5-141B28EE3A94}"/>
              </a:ext>
            </a:extLst>
          </p:cNvPr>
          <p:cNvGrpSpPr/>
          <p:nvPr/>
        </p:nvGrpSpPr>
        <p:grpSpPr>
          <a:xfrm>
            <a:off x="7586825" y="5207353"/>
            <a:ext cx="740685" cy="995693"/>
            <a:chOff x="9553239" y="5041438"/>
            <a:chExt cx="740685" cy="995693"/>
          </a:xfrm>
        </p:grpSpPr>
        <p:pic>
          <p:nvPicPr>
            <p:cNvPr id="34" name="Imagem 33" descr="Interface gráfica do usuário, Aplicativo&#10;&#10;Descrição gerada automaticamente">
              <a:extLst>
                <a:ext uri="{FF2B5EF4-FFF2-40B4-BE49-F238E27FC236}">
                  <a16:creationId xmlns:a16="http://schemas.microsoft.com/office/drawing/2014/main" id="{C7E3105B-4644-4781-8D4D-2D434975D99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53239" y="5041438"/>
              <a:ext cx="740685" cy="995693"/>
            </a:xfrm>
            <a:prstGeom prst="rect">
              <a:avLst/>
            </a:prstGeom>
          </p:spPr>
        </p:pic>
        <p:pic>
          <p:nvPicPr>
            <p:cNvPr id="36" name="Imagem 35" descr="Interface gráfica do usuário, Aplicativo, Ícone&#10;&#10;Descrição gerada automaticamente com confiança média">
              <a:extLst>
                <a:ext uri="{FF2B5EF4-FFF2-40B4-BE49-F238E27FC236}">
                  <a16:creationId xmlns:a16="http://schemas.microsoft.com/office/drawing/2014/main" id="{8C81978B-5F56-49B1-AE12-9070128252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53239" y="5041438"/>
              <a:ext cx="740685" cy="995693"/>
            </a:xfrm>
            <a:prstGeom prst="rect">
              <a:avLst/>
            </a:prstGeom>
          </p:spPr>
        </p:pic>
        <p:pic>
          <p:nvPicPr>
            <p:cNvPr id="37" name="Imagem 36" descr="Interface gráfica do usuário&#10;&#10;Descrição gerada automaticamente">
              <a:extLst>
                <a:ext uri="{FF2B5EF4-FFF2-40B4-BE49-F238E27FC236}">
                  <a16:creationId xmlns:a16="http://schemas.microsoft.com/office/drawing/2014/main" id="{EF4A7DC8-A598-4619-A5CF-879A86E6DC9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email">
              <a:alphaModFix/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53239" y="5041438"/>
              <a:ext cx="740685" cy="995693"/>
            </a:xfrm>
            <a:prstGeom prst="rect">
              <a:avLst/>
            </a:prstGeom>
          </p:spPr>
        </p:pic>
      </p:grpSp>
      <p:pic>
        <p:nvPicPr>
          <p:cNvPr id="41" name="Imagem 40" descr="Interface gráfica do usuário, Aplicativo&#10;&#10;Descrição gerada automaticamente">
            <a:extLst>
              <a:ext uri="{FF2B5EF4-FFF2-40B4-BE49-F238E27FC236}">
                <a16:creationId xmlns:a16="http://schemas.microsoft.com/office/drawing/2014/main" id="{ACBF6016-8323-4A06-A89D-AD79B3B8222D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825" y="5207353"/>
            <a:ext cx="740685" cy="995693"/>
          </a:xfrm>
          <a:prstGeom prst="rect">
            <a:avLst/>
          </a:prstGeom>
        </p:spPr>
      </p:pic>
      <p:pic>
        <p:nvPicPr>
          <p:cNvPr id="43" name="Imagem 42" descr="Interface gráfica do usuário, Aplicativo, Ícone&#10;&#10;Descrição gerada automaticamente com confiança média">
            <a:extLst>
              <a:ext uri="{FF2B5EF4-FFF2-40B4-BE49-F238E27FC236}">
                <a16:creationId xmlns:a16="http://schemas.microsoft.com/office/drawing/2014/main" id="{4F1622FE-8A46-47DF-9A00-8C74B9DD2C8B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825" y="5207353"/>
            <a:ext cx="740685" cy="995693"/>
          </a:xfrm>
          <a:prstGeom prst="rect">
            <a:avLst/>
          </a:prstGeom>
        </p:spPr>
      </p:pic>
      <p:pic>
        <p:nvPicPr>
          <p:cNvPr id="44" name="Imagem 43" descr="Interface gráfica do usuário&#10;&#10;Descrição gerada automaticamente">
            <a:extLst>
              <a:ext uri="{FF2B5EF4-FFF2-40B4-BE49-F238E27FC236}">
                <a16:creationId xmlns:a16="http://schemas.microsoft.com/office/drawing/2014/main" id="{A771872B-8C98-4088-9B32-8E99B0FA686A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825" y="5207353"/>
            <a:ext cx="740685" cy="995693"/>
          </a:xfrm>
          <a:prstGeom prst="rect">
            <a:avLst/>
          </a:prstGeom>
        </p:spPr>
      </p:pic>
      <p:grpSp>
        <p:nvGrpSpPr>
          <p:cNvPr id="13" name="Agrupar 12">
            <a:extLst>
              <a:ext uri="{FF2B5EF4-FFF2-40B4-BE49-F238E27FC236}">
                <a16:creationId xmlns:a16="http://schemas.microsoft.com/office/drawing/2014/main" id="{CFCC973E-47A5-4C22-B1E5-1E0092121B0F}"/>
              </a:ext>
            </a:extLst>
          </p:cNvPr>
          <p:cNvGrpSpPr/>
          <p:nvPr/>
        </p:nvGrpSpPr>
        <p:grpSpPr>
          <a:xfrm>
            <a:off x="9763692" y="6308096"/>
            <a:ext cx="319961" cy="319961"/>
            <a:chOff x="7713082" y="5327355"/>
            <a:chExt cx="995693" cy="995693"/>
          </a:xfrm>
        </p:grpSpPr>
        <p:sp>
          <p:nvSpPr>
            <p:cNvPr id="52" name="Elipse 51">
              <a:extLst>
                <a:ext uri="{FF2B5EF4-FFF2-40B4-BE49-F238E27FC236}">
                  <a16:creationId xmlns:a16="http://schemas.microsoft.com/office/drawing/2014/main" id="{6CEC1AAA-03D2-469A-AD43-A141D63967AE}"/>
                </a:ext>
              </a:extLst>
            </p:cNvPr>
            <p:cNvSpPr/>
            <p:nvPr/>
          </p:nvSpPr>
          <p:spPr>
            <a:xfrm>
              <a:off x="7713082" y="5327355"/>
              <a:ext cx="995693" cy="9956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56" name="Picture 2" descr="Facebook Ícone – Icon - PNG Transparent - Image PNG">
              <a:extLst>
                <a:ext uri="{FF2B5EF4-FFF2-40B4-BE49-F238E27FC236}">
                  <a16:creationId xmlns:a16="http://schemas.microsoft.com/office/drawing/2014/main" id="{687DE545-049E-4BBF-9F06-EC1CA30A37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email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4957" y="5539230"/>
              <a:ext cx="571943" cy="5719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Agrupar 14">
            <a:extLst>
              <a:ext uri="{FF2B5EF4-FFF2-40B4-BE49-F238E27FC236}">
                <a16:creationId xmlns:a16="http://schemas.microsoft.com/office/drawing/2014/main" id="{D1A57C5C-1DEC-4745-8C95-DD97C5CAC1E4}"/>
              </a:ext>
            </a:extLst>
          </p:cNvPr>
          <p:cNvGrpSpPr/>
          <p:nvPr/>
        </p:nvGrpSpPr>
        <p:grpSpPr>
          <a:xfrm>
            <a:off x="10128054" y="6308096"/>
            <a:ext cx="319961" cy="319961"/>
            <a:chOff x="8950876" y="5327355"/>
            <a:chExt cx="995693" cy="995693"/>
          </a:xfrm>
        </p:grpSpPr>
        <p:sp>
          <p:nvSpPr>
            <p:cNvPr id="53" name="Elipse 52">
              <a:extLst>
                <a:ext uri="{FF2B5EF4-FFF2-40B4-BE49-F238E27FC236}">
                  <a16:creationId xmlns:a16="http://schemas.microsoft.com/office/drawing/2014/main" id="{C7C36643-462D-46BB-A425-9C28EA4BF90F}"/>
                </a:ext>
              </a:extLst>
            </p:cNvPr>
            <p:cNvSpPr/>
            <p:nvPr/>
          </p:nvSpPr>
          <p:spPr>
            <a:xfrm>
              <a:off x="8950876" y="5327355"/>
              <a:ext cx="995693" cy="9956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57" name="Picture 4" descr="Twitter Logo - PNG e Vetor - Download de Logo">
              <a:extLst>
                <a:ext uri="{FF2B5EF4-FFF2-40B4-BE49-F238E27FC236}">
                  <a16:creationId xmlns:a16="http://schemas.microsoft.com/office/drawing/2014/main" id="{84D641A7-27A3-45E1-8705-67D29F50DE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 cstate="email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saturation sat="0"/>
                      </a14:imgEffect>
                      <a14:imgEffect>
                        <a14:brightnessContrast bright="-1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92261" y="5535089"/>
              <a:ext cx="712923" cy="5802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Agrupar 15">
            <a:extLst>
              <a:ext uri="{FF2B5EF4-FFF2-40B4-BE49-F238E27FC236}">
                <a16:creationId xmlns:a16="http://schemas.microsoft.com/office/drawing/2014/main" id="{2559F768-346B-4CC9-A825-C9F034973F3A}"/>
              </a:ext>
            </a:extLst>
          </p:cNvPr>
          <p:cNvGrpSpPr/>
          <p:nvPr/>
        </p:nvGrpSpPr>
        <p:grpSpPr>
          <a:xfrm>
            <a:off x="10492416" y="6308096"/>
            <a:ext cx="319961" cy="319961"/>
            <a:chOff x="10195111" y="5327355"/>
            <a:chExt cx="995693" cy="995693"/>
          </a:xfrm>
        </p:grpSpPr>
        <p:sp>
          <p:nvSpPr>
            <p:cNvPr id="54" name="Elipse 53">
              <a:extLst>
                <a:ext uri="{FF2B5EF4-FFF2-40B4-BE49-F238E27FC236}">
                  <a16:creationId xmlns:a16="http://schemas.microsoft.com/office/drawing/2014/main" id="{58F71DF1-FD39-4C4A-9CFB-22682F2B996D}"/>
                </a:ext>
              </a:extLst>
            </p:cNvPr>
            <p:cNvSpPr/>
            <p:nvPr/>
          </p:nvSpPr>
          <p:spPr>
            <a:xfrm>
              <a:off x="10195111" y="5327355"/>
              <a:ext cx="995693" cy="9956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58" name="Picture 6" descr="Youtube - ícones de mídia social grátis">
              <a:extLst>
                <a:ext uri="{FF2B5EF4-FFF2-40B4-BE49-F238E27FC236}">
                  <a16:creationId xmlns:a16="http://schemas.microsoft.com/office/drawing/2014/main" id="{4FFF4E58-8FCF-4238-AC8B-1B997D768F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 cstate="email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43675" y="5475920"/>
              <a:ext cx="698566" cy="698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Agrupar 17">
            <a:extLst>
              <a:ext uri="{FF2B5EF4-FFF2-40B4-BE49-F238E27FC236}">
                <a16:creationId xmlns:a16="http://schemas.microsoft.com/office/drawing/2014/main" id="{A3448E27-5B3D-4A6D-82E9-547CD8905BAF}"/>
              </a:ext>
            </a:extLst>
          </p:cNvPr>
          <p:cNvGrpSpPr/>
          <p:nvPr/>
        </p:nvGrpSpPr>
        <p:grpSpPr>
          <a:xfrm>
            <a:off x="10856778" y="6308096"/>
            <a:ext cx="319961" cy="319961"/>
            <a:chOff x="11438407" y="5327355"/>
            <a:chExt cx="995693" cy="995693"/>
          </a:xfrm>
        </p:grpSpPr>
        <p:sp>
          <p:nvSpPr>
            <p:cNvPr id="55" name="Elipse 54">
              <a:extLst>
                <a:ext uri="{FF2B5EF4-FFF2-40B4-BE49-F238E27FC236}">
                  <a16:creationId xmlns:a16="http://schemas.microsoft.com/office/drawing/2014/main" id="{F59EDD5B-1E99-4EB1-97B1-AC2C438E3084}"/>
                </a:ext>
              </a:extLst>
            </p:cNvPr>
            <p:cNvSpPr/>
            <p:nvPr/>
          </p:nvSpPr>
          <p:spPr>
            <a:xfrm>
              <a:off x="11438407" y="5327355"/>
              <a:ext cx="995693" cy="9956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59" name="Picture 8" descr="Instagram Logo - PNG e Vetor - Download de Logo">
              <a:extLst>
                <a:ext uri="{FF2B5EF4-FFF2-40B4-BE49-F238E27FC236}">
                  <a16:creationId xmlns:a16="http://schemas.microsoft.com/office/drawing/2014/main" id="{46E2D15D-0B3C-4450-8146-ABF724AD83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4" cstate="email">
              <a:extLst>
                <a:ext uri="{BEBA8EAE-BF5A-486C-A8C5-ECC9F3942E4B}">
                  <a14:imgProps xmlns:a14="http://schemas.microsoft.com/office/drawing/2010/main">
                    <a14:imgLayer r:embed="rId2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19037" y="5508131"/>
              <a:ext cx="634432" cy="6341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0" name="CaixaDeTexto 59">
            <a:extLst>
              <a:ext uri="{FF2B5EF4-FFF2-40B4-BE49-F238E27FC236}">
                <a16:creationId xmlns:a16="http://schemas.microsoft.com/office/drawing/2014/main" id="{DEDA1933-E13E-4433-B764-3725885C8FEB}"/>
              </a:ext>
            </a:extLst>
          </p:cNvPr>
          <p:cNvSpPr txBox="1"/>
          <p:nvPr/>
        </p:nvSpPr>
        <p:spPr>
          <a:xfrm>
            <a:off x="11256971" y="6289503"/>
            <a:ext cx="969748" cy="338554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pPr marL="0" indent="0">
              <a:buNone/>
            </a:pPr>
            <a:r>
              <a:rPr lang="pt-B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pt-BR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canon</a:t>
            </a:r>
            <a:endParaRPr lang="pt-B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77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" presetClass="mediacall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9" dur="9039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accel="33333" fill="hold" nodeType="withEffect" p14:presetBounceEnd="38667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667">
                                          <p:cBhvr additive="base">
                                            <p:cTn id="1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667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33333" fill="hold" nodeType="withEffect" p14:presetBounceEnd="38667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667">
                                          <p:cBhvr additive="base">
                                            <p:cTn id="2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667">
                                          <p:cBhvr additive="base">
                                            <p:cTn id="24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3" presetClass="path" presetSubtype="0" accel="50000" decel="50000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Motion origin="layout" path="M 3.125E-6 1.11111E-6 L 0.39075 0.28842 " pathEditMode="relative" rAng="0" ptsTypes="AA">
                                          <p:cBhvr>
                                            <p:cTn id="29" dur="1000" spd="-100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531" y="144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16" fill="hold" grpId="2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2.22222E-6 L 0.93282 2.22222E-6 " pathEditMode="relative" rAng="0" ptsTypes="AA">
                                          <p:cBhvr>
                                            <p:cTn id="38" dur="1250" spd="-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664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9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1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4" repeatCount="indefinite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12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4" repeatCount="indefinite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12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4" repeatCount="indefinite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1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accel="38667" fill="hold" nodeType="withEffect" p14:presetBounceEnd="37333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333">
                                          <p:cBhvr additive="base">
                                            <p:cTn id="57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333">
                                          <p:cBhvr additive="base">
                                            <p:cTn id="58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accel="38667" fill="hold" nodeType="withEffect" p14:presetBounceEnd="37333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333">
                                          <p:cBhvr additive="base">
                                            <p:cTn id="6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333">
                                          <p:cBhvr additive="base">
                                            <p:cTn id="6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2" accel="38667" fill="hold" nodeType="withEffect" p14:presetBounceEnd="37333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333">
                                          <p:cBhvr additive="base">
                                            <p:cTn id="65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333">
                                          <p:cBhvr additive="base">
                                            <p:cTn id="6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2" accel="38667" fill="hold" nodeType="withEffect" p14:presetBounceEnd="37333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333">
                                          <p:cBhvr additive="base">
                                            <p:cTn id="69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333">
                                          <p:cBhvr additive="base">
                                            <p:cTn id="70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2" accel="38667" fill="hold" grpId="0" nodeType="withEffect" p14:presetBounceEnd="37333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333">
                                          <p:cBhvr additive="base">
                                            <p:cTn id="73" dur="7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333">
                                          <p:cBhvr additive="base">
                                            <p:cTn id="74" dur="7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video>
                  <p:cMediaNode vol="80000">
                    <p:cTn id="75" fill="hold" display="0">
                      <p:stCondLst>
                        <p:cond delay="indefinite"/>
                      </p:stCondLst>
                    </p:cTn>
                    <p:tgtEl>
                      <p:spTgt spid="4"/>
                    </p:tgtEl>
                  </p:cMediaNode>
                </p:video>
              </p:childTnLst>
            </p:cTn>
          </p:par>
        </p:tnLst>
        <p:bldLst>
          <p:bldP spid="23" grpId="0"/>
          <p:bldP spid="23" grpId="1"/>
          <p:bldP spid="23" grpId="2"/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" presetClass="mediacall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9" dur="9039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accel="3333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3333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3" presetClass="path" presetSubtype="0" accel="50000" decel="50000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Motion origin="layout" path="M 3.125E-6 1.11111E-6 L 0.39075 0.28842 " pathEditMode="relative" rAng="0" ptsTypes="AA">
                                          <p:cBhvr>
                                            <p:cTn id="29" dur="1000" spd="-100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531" y="144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16" fill="hold" grpId="2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2.22222E-6 L 0.93282 2.22222E-6 " pathEditMode="relative" rAng="0" ptsTypes="AA">
                                          <p:cBhvr>
                                            <p:cTn id="38" dur="1250" spd="-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664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9" presetID="23" presetClass="entr" presetSubtype="28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1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4" repeatCount="indefinite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12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4" repeatCount="indefinite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12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4" repeatCount="indefinite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1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accel="38667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accel="38667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2" accel="38667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2" accel="38667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2" accel="38667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7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7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video>
                  <p:cMediaNode vol="80000">
                    <p:cTn id="75" fill="hold" display="0">
                      <p:stCondLst>
                        <p:cond delay="indefinite"/>
                      </p:stCondLst>
                    </p:cTn>
                    <p:tgtEl>
                      <p:spTgt spid="4"/>
                    </p:tgtEl>
                  </p:cMediaNode>
                </p:video>
              </p:childTnLst>
            </p:cTn>
          </p:par>
        </p:tnLst>
        <p:bldLst>
          <p:bldP spid="23" grpId="0"/>
          <p:bldP spid="23" grpId="1"/>
          <p:bldP spid="23" grpId="2"/>
          <p:bldP spid="60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304" y="2299713"/>
            <a:ext cx="7199391" cy="2258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32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2865</TotalTime>
  <Words>2060</Words>
  <Application>Microsoft Office PowerPoint</Application>
  <PresentationFormat>Widescreen</PresentationFormat>
  <Paragraphs>361</Paragraphs>
  <Slides>21</Slides>
  <Notes>1</Notes>
  <HiddenSlides>0</HiddenSlides>
  <MMClips>2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34" baseType="lpstr">
      <vt:lpstr>游ゴシック</vt:lpstr>
      <vt:lpstr>Arial</vt:lpstr>
      <vt:lpstr>Arial Black</vt:lpstr>
      <vt:lpstr>Calibri</vt:lpstr>
      <vt:lpstr>Calibri Light</vt:lpstr>
      <vt:lpstr>Century Gothic</vt:lpstr>
      <vt:lpstr>メイリオ</vt:lpstr>
      <vt:lpstr>Optic Sans 201 Book</vt:lpstr>
      <vt:lpstr>Optic Sans 301 Medium</vt:lpstr>
      <vt:lpstr>Segoe UI bold</vt:lpstr>
      <vt:lpstr>Segoe UI Historic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Frank Saito</dc:creator>
  <cp:lastModifiedBy>William Noronha De Melo</cp:lastModifiedBy>
  <cp:revision>46</cp:revision>
  <dcterms:created xsi:type="dcterms:W3CDTF">2021-05-10T20:21:35Z</dcterms:created>
  <dcterms:modified xsi:type="dcterms:W3CDTF">2021-07-28T12:09:23Z</dcterms:modified>
</cp:coreProperties>
</file>